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0"/>
  </p:notesMasterIdLst>
  <p:sldIdLst>
    <p:sldId id="256" r:id="rId2"/>
    <p:sldId id="259" r:id="rId3"/>
    <p:sldId id="282" r:id="rId4"/>
    <p:sldId id="366" r:id="rId5"/>
    <p:sldId id="365" r:id="rId6"/>
    <p:sldId id="364" r:id="rId7"/>
    <p:sldId id="267" r:id="rId8"/>
    <p:sldId id="351" r:id="rId9"/>
    <p:sldId id="268" r:id="rId10"/>
    <p:sldId id="261" r:id="rId11"/>
    <p:sldId id="263" r:id="rId12"/>
    <p:sldId id="264" r:id="rId13"/>
    <p:sldId id="265" r:id="rId14"/>
    <p:sldId id="266" r:id="rId15"/>
    <p:sldId id="269" r:id="rId16"/>
    <p:sldId id="270" r:id="rId17"/>
    <p:sldId id="271" r:id="rId18"/>
    <p:sldId id="272" r:id="rId19"/>
    <p:sldId id="273" r:id="rId20"/>
    <p:sldId id="274" r:id="rId21"/>
    <p:sldId id="292" r:id="rId22"/>
    <p:sldId id="276" r:id="rId23"/>
    <p:sldId id="275" r:id="rId24"/>
    <p:sldId id="277" r:id="rId25"/>
    <p:sldId id="293" r:id="rId26"/>
    <p:sldId id="294" r:id="rId27"/>
    <p:sldId id="295" r:id="rId28"/>
    <p:sldId id="296" r:id="rId29"/>
    <p:sldId id="297" r:id="rId30"/>
    <p:sldId id="298" r:id="rId31"/>
    <p:sldId id="299" r:id="rId32"/>
    <p:sldId id="300" r:id="rId33"/>
    <p:sldId id="301" r:id="rId34"/>
    <p:sldId id="302" r:id="rId35"/>
    <p:sldId id="303" r:id="rId36"/>
    <p:sldId id="304" r:id="rId37"/>
    <p:sldId id="305" r:id="rId38"/>
    <p:sldId id="306" r:id="rId39"/>
    <p:sldId id="307" r:id="rId40"/>
    <p:sldId id="350" r:id="rId41"/>
    <p:sldId id="363" r:id="rId42"/>
    <p:sldId id="283" r:id="rId43"/>
    <p:sldId id="284" r:id="rId44"/>
    <p:sldId id="285" r:id="rId45"/>
    <p:sldId id="286" r:id="rId46"/>
    <p:sldId id="287" r:id="rId47"/>
    <p:sldId id="288" r:id="rId48"/>
    <p:sldId id="289" r:id="rId49"/>
    <p:sldId id="290" r:id="rId50"/>
    <p:sldId id="291" r:id="rId51"/>
    <p:sldId id="371" r:id="rId52"/>
    <p:sldId id="338" r:id="rId53"/>
    <p:sldId id="339" r:id="rId54"/>
    <p:sldId id="340" r:id="rId55"/>
    <p:sldId id="341" r:id="rId56"/>
    <p:sldId id="308" r:id="rId57"/>
    <p:sldId id="309" r:id="rId58"/>
    <p:sldId id="310" r:id="rId59"/>
    <p:sldId id="352" r:id="rId60"/>
    <p:sldId id="311" r:id="rId61"/>
    <p:sldId id="312" r:id="rId62"/>
    <p:sldId id="313" r:id="rId63"/>
    <p:sldId id="314" r:id="rId64"/>
    <p:sldId id="315" r:id="rId65"/>
    <p:sldId id="316" r:id="rId66"/>
    <p:sldId id="331" r:id="rId67"/>
    <p:sldId id="317" r:id="rId68"/>
    <p:sldId id="330" r:id="rId69"/>
    <p:sldId id="323" r:id="rId70"/>
    <p:sldId id="329" r:id="rId71"/>
    <p:sldId id="336" r:id="rId72"/>
    <p:sldId id="324" r:id="rId73"/>
    <p:sldId id="367" r:id="rId74"/>
    <p:sldId id="343" r:id="rId75"/>
    <p:sldId id="344" r:id="rId76"/>
    <p:sldId id="345" r:id="rId77"/>
    <p:sldId id="346" r:id="rId78"/>
    <p:sldId id="359" r:id="rId79"/>
    <p:sldId id="347" r:id="rId80"/>
    <p:sldId id="348" r:id="rId81"/>
    <p:sldId id="358" r:id="rId82"/>
    <p:sldId id="372" r:id="rId83"/>
    <p:sldId id="373" r:id="rId84"/>
    <p:sldId id="349" r:id="rId85"/>
    <p:sldId id="357" r:id="rId86"/>
    <p:sldId id="355" r:id="rId87"/>
    <p:sldId id="356" r:id="rId88"/>
    <p:sldId id="368" r:id="rId89"/>
    <p:sldId id="360" r:id="rId90"/>
    <p:sldId id="362" r:id="rId91"/>
    <p:sldId id="361" r:id="rId92"/>
    <p:sldId id="369" r:id="rId93"/>
    <p:sldId id="328" r:id="rId94"/>
    <p:sldId id="332" r:id="rId95"/>
    <p:sldId id="333" r:id="rId96"/>
    <p:sldId id="334" r:id="rId97"/>
    <p:sldId id="354" r:id="rId98"/>
    <p:sldId id="370" r:id="rId9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074" autoAdjust="0"/>
    <p:restoredTop sz="94671"/>
  </p:normalViewPr>
  <p:slideViewPr>
    <p:cSldViewPr snapToGrid="0" snapToObjects="1">
      <p:cViewPr varScale="1">
        <p:scale>
          <a:sx n="103" d="100"/>
          <a:sy n="103" d="100"/>
        </p:scale>
        <p:origin x="18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viewProps" Target="view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A1B2BB5-ED7B-4BED-AE6B-B7496DA79A7C}" type="doc">
      <dgm:prSet loTypeId="urn:microsoft.com/office/officeart/2005/8/layout/vList2" loCatId="list" qsTypeId="urn:microsoft.com/office/officeart/2005/8/quickstyle/simple5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7A2B7C50-73D0-42AE-8221-F0C654A092EB}">
      <dgm:prSet/>
      <dgm:spPr/>
      <dgm:t>
        <a:bodyPr/>
        <a:lstStyle/>
        <a:p>
          <a:r>
            <a:rPr lang="en-US" baseline="0"/>
            <a:t>Inputs are sent to the server function as a list.</a:t>
          </a:r>
          <a:endParaRPr lang="en-US"/>
        </a:p>
      </dgm:t>
    </dgm:pt>
    <dgm:pt modelId="{C571B28C-2ECE-4E72-B165-3EA7E270FEC9}" type="parTrans" cxnId="{4AA1D4AD-19B0-4849-BCD0-0E71FDAF8EB3}">
      <dgm:prSet/>
      <dgm:spPr/>
      <dgm:t>
        <a:bodyPr/>
        <a:lstStyle/>
        <a:p>
          <a:endParaRPr lang="en-US"/>
        </a:p>
      </dgm:t>
    </dgm:pt>
    <dgm:pt modelId="{4998968A-1E07-47F9-9B21-B076A73DDA01}" type="sibTrans" cxnId="{4AA1D4AD-19B0-4849-BCD0-0E71FDAF8EB3}">
      <dgm:prSet/>
      <dgm:spPr/>
      <dgm:t>
        <a:bodyPr/>
        <a:lstStyle/>
        <a:p>
          <a:endParaRPr lang="en-US"/>
        </a:p>
      </dgm:t>
    </dgm:pt>
    <dgm:pt modelId="{2AF77012-8EB9-46C2-9246-95F8E8718336}">
      <dgm:prSet/>
      <dgm:spPr/>
      <dgm:t>
        <a:bodyPr/>
        <a:lstStyle/>
        <a:p>
          <a:r>
            <a:rPr lang="en-US" baseline="0" dirty="0"/>
            <a:t>Each are called by </a:t>
          </a:r>
          <a:r>
            <a:rPr lang="en-US" baseline="0" dirty="0" err="1"/>
            <a:t>input$inputId</a:t>
          </a:r>
          <a:endParaRPr lang="en-US" dirty="0"/>
        </a:p>
      </dgm:t>
    </dgm:pt>
    <dgm:pt modelId="{4B1DD373-CB36-4395-A648-8FD2F462FD8B}" type="parTrans" cxnId="{CA425B91-93AA-466A-B023-D22A6DEF8CE1}">
      <dgm:prSet/>
      <dgm:spPr/>
      <dgm:t>
        <a:bodyPr/>
        <a:lstStyle/>
        <a:p>
          <a:endParaRPr lang="en-US"/>
        </a:p>
      </dgm:t>
    </dgm:pt>
    <dgm:pt modelId="{23DEA849-34EF-47F4-9A46-A819963CCD87}" type="sibTrans" cxnId="{CA425B91-93AA-466A-B023-D22A6DEF8CE1}">
      <dgm:prSet/>
      <dgm:spPr/>
      <dgm:t>
        <a:bodyPr/>
        <a:lstStyle/>
        <a:p>
          <a:endParaRPr lang="en-US"/>
        </a:p>
      </dgm:t>
    </dgm:pt>
    <dgm:pt modelId="{37CA44A1-D6AF-49FB-B3A9-C1E714CB554C}">
      <dgm:prSet/>
      <dgm:spPr/>
      <dgm:t>
        <a:bodyPr/>
        <a:lstStyle/>
        <a:p>
          <a:r>
            <a:rPr lang="en-US" baseline="0"/>
            <a:t>Value and length of the input depends on the widget</a:t>
          </a:r>
          <a:endParaRPr lang="en-US"/>
        </a:p>
      </dgm:t>
    </dgm:pt>
    <dgm:pt modelId="{2EF10FAC-2373-4AB2-9833-2F1263C0D180}" type="parTrans" cxnId="{8742D6C3-BC0E-4257-87AA-338548139F6E}">
      <dgm:prSet/>
      <dgm:spPr/>
      <dgm:t>
        <a:bodyPr/>
        <a:lstStyle/>
        <a:p>
          <a:endParaRPr lang="en-US"/>
        </a:p>
      </dgm:t>
    </dgm:pt>
    <dgm:pt modelId="{6FD333DD-3DC3-4ADB-8A3E-40BCFAFA5042}" type="sibTrans" cxnId="{8742D6C3-BC0E-4257-87AA-338548139F6E}">
      <dgm:prSet/>
      <dgm:spPr/>
      <dgm:t>
        <a:bodyPr/>
        <a:lstStyle/>
        <a:p>
          <a:endParaRPr lang="en-US"/>
        </a:p>
      </dgm:t>
    </dgm:pt>
    <dgm:pt modelId="{8F189010-7907-4FB5-9994-43035855E543}">
      <dgm:prSet/>
      <dgm:spPr/>
      <dgm:t>
        <a:bodyPr/>
        <a:lstStyle/>
        <a:p>
          <a:r>
            <a:rPr lang="en-US" baseline="0"/>
            <a:t>Inputs can even be entire files, images, urls etc.</a:t>
          </a:r>
          <a:endParaRPr lang="en-US"/>
        </a:p>
      </dgm:t>
    </dgm:pt>
    <dgm:pt modelId="{0FEED7A4-8FD4-466D-8393-2E35E0C57005}" type="parTrans" cxnId="{063F6495-A12C-44BE-ADD2-08B99658B3F7}">
      <dgm:prSet/>
      <dgm:spPr/>
      <dgm:t>
        <a:bodyPr/>
        <a:lstStyle/>
        <a:p>
          <a:endParaRPr lang="en-US"/>
        </a:p>
      </dgm:t>
    </dgm:pt>
    <dgm:pt modelId="{8D1A0F57-52D9-4D60-A911-A0DDA37ADB28}" type="sibTrans" cxnId="{063F6495-A12C-44BE-ADD2-08B99658B3F7}">
      <dgm:prSet/>
      <dgm:spPr/>
      <dgm:t>
        <a:bodyPr/>
        <a:lstStyle/>
        <a:p>
          <a:endParaRPr lang="en-US"/>
        </a:p>
      </dgm:t>
    </dgm:pt>
    <dgm:pt modelId="{0C2E41CA-6AB7-734F-9005-644A7F965D73}" type="pres">
      <dgm:prSet presAssocID="{5A1B2BB5-ED7B-4BED-AE6B-B7496DA79A7C}" presName="linear" presStyleCnt="0">
        <dgm:presLayoutVars>
          <dgm:animLvl val="lvl"/>
          <dgm:resizeHandles val="exact"/>
        </dgm:presLayoutVars>
      </dgm:prSet>
      <dgm:spPr/>
    </dgm:pt>
    <dgm:pt modelId="{60E94925-4C21-3843-96E9-E3F1E033CEC1}" type="pres">
      <dgm:prSet presAssocID="{7A2B7C50-73D0-42AE-8221-F0C654A092EB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C8E162DA-6078-FE4B-943B-C3C3945E24A1}" type="pres">
      <dgm:prSet presAssocID="{4998968A-1E07-47F9-9B21-B076A73DDA01}" presName="spacer" presStyleCnt="0"/>
      <dgm:spPr/>
    </dgm:pt>
    <dgm:pt modelId="{EB32B4D4-2D38-1E45-832B-023A6C44C6A0}" type="pres">
      <dgm:prSet presAssocID="{2AF77012-8EB9-46C2-9246-95F8E8718336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E1B94D55-C32C-0F4C-BE4C-1A5FDE66F910}" type="pres">
      <dgm:prSet presAssocID="{23DEA849-34EF-47F4-9A46-A819963CCD87}" presName="spacer" presStyleCnt="0"/>
      <dgm:spPr/>
    </dgm:pt>
    <dgm:pt modelId="{142E6737-F6B0-E847-8C29-E65AB085B3CA}" type="pres">
      <dgm:prSet presAssocID="{37CA44A1-D6AF-49FB-B3A9-C1E714CB554C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C06CFFBC-2C8F-194A-898C-AF052B79324B}" type="pres">
      <dgm:prSet presAssocID="{6FD333DD-3DC3-4ADB-8A3E-40BCFAFA5042}" presName="spacer" presStyleCnt="0"/>
      <dgm:spPr/>
    </dgm:pt>
    <dgm:pt modelId="{C0966012-2719-EE49-AC4D-9603E0D74571}" type="pres">
      <dgm:prSet presAssocID="{8F189010-7907-4FB5-9994-43035855E543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8487DD0C-F8E6-6443-90C5-19C865D2EC2D}" type="presOf" srcId="{7A2B7C50-73D0-42AE-8221-F0C654A092EB}" destId="{60E94925-4C21-3843-96E9-E3F1E033CEC1}" srcOrd="0" destOrd="0" presId="urn:microsoft.com/office/officeart/2005/8/layout/vList2"/>
    <dgm:cxn modelId="{E9AC552A-6858-FB4E-956D-BE1029C9B59A}" type="presOf" srcId="{37CA44A1-D6AF-49FB-B3A9-C1E714CB554C}" destId="{142E6737-F6B0-E847-8C29-E65AB085B3CA}" srcOrd="0" destOrd="0" presId="urn:microsoft.com/office/officeart/2005/8/layout/vList2"/>
    <dgm:cxn modelId="{31A9185A-4978-4E41-925F-5C8FE23CB989}" type="presOf" srcId="{2AF77012-8EB9-46C2-9246-95F8E8718336}" destId="{EB32B4D4-2D38-1E45-832B-023A6C44C6A0}" srcOrd="0" destOrd="0" presId="urn:microsoft.com/office/officeart/2005/8/layout/vList2"/>
    <dgm:cxn modelId="{2493856C-9A84-7046-95B5-D077B943EAE1}" type="presOf" srcId="{5A1B2BB5-ED7B-4BED-AE6B-B7496DA79A7C}" destId="{0C2E41CA-6AB7-734F-9005-644A7F965D73}" srcOrd="0" destOrd="0" presId="urn:microsoft.com/office/officeart/2005/8/layout/vList2"/>
    <dgm:cxn modelId="{9C9B3C7F-C848-7B4F-B728-D5853B831E67}" type="presOf" srcId="{8F189010-7907-4FB5-9994-43035855E543}" destId="{C0966012-2719-EE49-AC4D-9603E0D74571}" srcOrd="0" destOrd="0" presId="urn:microsoft.com/office/officeart/2005/8/layout/vList2"/>
    <dgm:cxn modelId="{CA425B91-93AA-466A-B023-D22A6DEF8CE1}" srcId="{5A1B2BB5-ED7B-4BED-AE6B-B7496DA79A7C}" destId="{2AF77012-8EB9-46C2-9246-95F8E8718336}" srcOrd="1" destOrd="0" parTransId="{4B1DD373-CB36-4395-A648-8FD2F462FD8B}" sibTransId="{23DEA849-34EF-47F4-9A46-A819963CCD87}"/>
    <dgm:cxn modelId="{063F6495-A12C-44BE-ADD2-08B99658B3F7}" srcId="{5A1B2BB5-ED7B-4BED-AE6B-B7496DA79A7C}" destId="{8F189010-7907-4FB5-9994-43035855E543}" srcOrd="3" destOrd="0" parTransId="{0FEED7A4-8FD4-466D-8393-2E35E0C57005}" sibTransId="{8D1A0F57-52D9-4D60-A911-A0DDA37ADB28}"/>
    <dgm:cxn modelId="{4AA1D4AD-19B0-4849-BCD0-0E71FDAF8EB3}" srcId="{5A1B2BB5-ED7B-4BED-AE6B-B7496DA79A7C}" destId="{7A2B7C50-73D0-42AE-8221-F0C654A092EB}" srcOrd="0" destOrd="0" parTransId="{C571B28C-2ECE-4E72-B165-3EA7E270FEC9}" sibTransId="{4998968A-1E07-47F9-9B21-B076A73DDA01}"/>
    <dgm:cxn modelId="{8742D6C3-BC0E-4257-87AA-338548139F6E}" srcId="{5A1B2BB5-ED7B-4BED-AE6B-B7496DA79A7C}" destId="{37CA44A1-D6AF-49FB-B3A9-C1E714CB554C}" srcOrd="2" destOrd="0" parTransId="{2EF10FAC-2373-4AB2-9833-2F1263C0D180}" sibTransId="{6FD333DD-3DC3-4ADB-8A3E-40BCFAFA5042}"/>
    <dgm:cxn modelId="{DA6572B6-BC4D-4249-A274-36F7979BF9C6}" type="presParOf" srcId="{0C2E41CA-6AB7-734F-9005-644A7F965D73}" destId="{60E94925-4C21-3843-96E9-E3F1E033CEC1}" srcOrd="0" destOrd="0" presId="urn:microsoft.com/office/officeart/2005/8/layout/vList2"/>
    <dgm:cxn modelId="{2F976E5C-509E-EA4E-A688-7802C94114CE}" type="presParOf" srcId="{0C2E41CA-6AB7-734F-9005-644A7F965D73}" destId="{C8E162DA-6078-FE4B-943B-C3C3945E24A1}" srcOrd="1" destOrd="0" presId="urn:microsoft.com/office/officeart/2005/8/layout/vList2"/>
    <dgm:cxn modelId="{AFBBAA84-39DE-584B-8F3D-679E3B37863F}" type="presParOf" srcId="{0C2E41CA-6AB7-734F-9005-644A7F965D73}" destId="{EB32B4D4-2D38-1E45-832B-023A6C44C6A0}" srcOrd="2" destOrd="0" presId="urn:microsoft.com/office/officeart/2005/8/layout/vList2"/>
    <dgm:cxn modelId="{0E78E25A-B7CB-FB4E-9AD1-91F2B53ECBCD}" type="presParOf" srcId="{0C2E41CA-6AB7-734F-9005-644A7F965D73}" destId="{E1B94D55-C32C-0F4C-BE4C-1A5FDE66F910}" srcOrd="3" destOrd="0" presId="urn:microsoft.com/office/officeart/2005/8/layout/vList2"/>
    <dgm:cxn modelId="{C621B1B8-2727-2A4B-A219-B6FCDF710944}" type="presParOf" srcId="{0C2E41CA-6AB7-734F-9005-644A7F965D73}" destId="{142E6737-F6B0-E847-8C29-E65AB085B3CA}" srcOrd="4" destOrd="0" presId="urn:microsoft.com/office/officeart/2005/8/layout/vList2"/>
    <dgm:cxn modelId="{2DE23FAA-163D-7F47-AE08-CA2ADEB1DC45}" type="presParOf" srcId="{0C2E41CA-6AB7-734F-9005-644A7F965D73}" destId="{C06CFFBC-2C8F-194A-898C-AF052B79324B}" srcOrd="5" destOrd="0" presId="urn:microsoft.com/office/officeart/2005/8/layout/vList2"/>
    <dgm:cxn modelId="{397C0563-9351-6D4C-8832-E7ED076C0CDF}" type="presParOf" srcId="{0C2E41CA-6AB7-734F-9005-644A7F965D73}" destId="{C0966012-2719-EE49-AC4D-9603E0D74571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E94925-4C21-3843-96E9-E3F1E033CEC1}">
      <dsp:nvSpPr>
        <dsp:cNvPr id="0" name=""/>
        <dsp:cNvSpPr/>
      </dsp:nvSpPr>
      <dsp:spPr>
        <a:xfrm>
          <a:off x="0" y="16920"/>
          <a:ext cx="6506304" cy="1310400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baseline="0"/>
            <a:t>Inputs are sent to the server function as a list.</a:t>
          </a:r>
          <a:endParaRPr lang="en-US" sz="3500" kern="1200"/>
        </a:p>
      </dsp:txBody>
      <dsp:txXfrm>
        <a:off x="63968" y="80888"/>
        <a:ext cx="6378368" cy="1182464"/>
      </dsp:txXfrm>
    </dsp:sp>
    <dsp:sp modelId="{EB32B4D4-2D38-1E45-832B-023A6C44C6A0}">
      <dsp:nvSpPr>
        <dsp:cNvPr id="0" name=""/>
        <dsp:cNvSpPr/>
      </dsp:nvSpPr>
      <dsp:spPr>
        <a:xfrm>
          <a:off x="0" y="1428120"/>
          <a:ext cx="6506304" cy="1310400"/>
        </a:xfrm>
        <a:prstGeom prst="roundRect">
          <a:avLst/>
        </a:prstGeom>
        <a:gradFill rotWithShape="0">
          <a:gsLst>
            <a:gs pos="0">
              <a:schemeClr val="accent4">
                <a:hueOff val="1601170"/>
                <a:satOff val="6061"/>
                <a:lumOff val="-392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4">
                <a:hueOff val="1601170"/>
                <a:satOff val="6061"/>
                <a:lumOff val="-392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4">
                <a:hueOff val="1601170"/>
                <a:satOff val="6061"/>
                <a:lumOff val="-392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baseline="0" dirty="0"/>
            <a:t>Each are called by </a:t>
          </a:r>
          <a:r>
            <a:rPr lang="en-US" sz="3500" kern="1200" baseline="0" dirty="0" err="1"/>
            <a:t>input$inputId</a:t>
          </a:r>
          <a:endParaRPr lang="en-US" sz="3500" kern="1200" dirty="0"/>
        </a:p>
      </dsp:txBody>
      <dsp:txXfrm>
        <a:off x="63968" y="1492088"/>
        <a:ext cx="6378368" cy="1182464"/>
      </dsp:txXfrm>
    </dsp:sp>
    <dsp:sp modelId="{142E6737-F6B0-E847-8C29-E65AB085B3CA}">
      <dsp:nvSpPr>
        <dsp:cNvPr id="0" name=""/>
        <dsp:cNvSpPr/>
      </dsp:nvSpPr>
      <dsp:spPr>
        <a:xfrm>
          <a:off x="0" y="2839320"/>
          <a:ext cx="6506304" cy="1310400"/>
        </a:xfrm>
        <a:prstGeom prst="roundRect">
          <a:avLst/>
        </a:prstGeom>
        <a:gradFill rotWithShape="0">
          <a:gsLst>
            <a:gs pos="0">
              <a:schemeClr val="accent4">
                <a:hueOff val="3202340"/>
                <a:satOff val="12121"/>
                <a:lumOff val="-785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4">
                <a:hueOff val="3202340"/>
                <a:satOff val="12121"/>
                <a:lumOff val="-785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4">
                <a:hueOff val="3202340"/>
                <a:satOff val="12121"/>
                <a:lumOff val="-785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baseline="0"/>
            <a:t>Value and length of the input depends on the widget</a:t>
          </a:r>
          <a:endParaRPr lang="en-US" sz="3500" kern="1200"/>
        </a:p>
      </dsp:txBody>
      <dsp:txXfrm>
        <a:off x="63968" y="2903288"/>
        <a:ext cx="6378368" cy="1182464"/>
      </dsp:txXfrm>
    </dsp:sp>
    <dsp:sp modelId="{C0966012-2719-EE49-AC4D-9603E0D74571}">
      <dsp:nvSpPr>
        <dsp:cNvPr id="0" name=""/>
        <dsp:cNvSpPr/>
      </dsp:nvSpPr>
      <dsp:spPr>
        <a:xfrm>
          <a:off x="0" y="4250520"/>
          <a:ext cx="6506304" cy="1310400"/>
        </a:xfrm>
        <a:prstGeom prst="roundRect">
          <a:avLst/>
        </a:prstGeom>
        <a:gradFill rotWithShape="0">
          <a:gsLst>
            <a:gs pos="0">
              <a:schemeClr val="accent4">
                <a:hueOff val="4803510"/>
                <a:satOff val="18182"/>
                <a:lumOff val="-1177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4">
                <a:hueOff val="4803510"/>
                <a:satOff val="18182"/>
                <a:lumOff val="-1177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4">
                <a:hueOff val="4803510"/>
                <a:satOff val="18182"/>
                <a:lumOff val="-1177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baseline="0"/>
            <a:t>Inputs can even be entire files, images, urls etc.</a:t>
          </a:r>
          <a:endParaRPr lang="en-US" sz="3500" kern="1200"/>
        </a:p>
      </dsp:txBody>
      <dsp:txXfrm>
        <a:off x="63968" y="4314488"/>
        <a:ext cx="6378368" cy="118246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290002-3E2F-024D-989E-7C1D88EB1B81}" type="datetimeFigureOut">
              <a:rPr lang="en-US" smtClean="0"/>
              <a:t>2/7/18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4E2419-C770-8541-A7CC-0E05616851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136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2/7/18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2/7/18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2/7/18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2/7/18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2/7/18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2/7/18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2/7/18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2/7/18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2/7/18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2/7/18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2/7/18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2/7/18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shiny.rstudio.com/gallery/widget-gallery.html" TargetMode="Externa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hiny.rstudio.com/tutorial/written-tutorial/lesson3/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goo.gl/htq1GE" TargetMode="Externa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gif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tiff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gif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://rmarkdown.rstudio.com/flexdashboard/using.html#appearance" TargetMode="External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allery.shinyapps.io/087-crandash/" TargetMode="External"/><Relationship Id="rId2" Type="http://schemas.openxmlformats.org/officeDocument/2006/relationships/hyperlink" Target="https://gallery.shinyapps.io/lego-viz/" TargetMode="Externa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pittsburghpa.shinyapps.io/BurghsEyeView" TargetMode="External"/><Relationship Id="rId4" Type="http://schemas.openxmlformats.org/officeDocument/2006/relationships/hyperlink" Target="https://pittsburghpa.shinyapps.io/dashburgh/" TargetMode="Externa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gif"/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gif"/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shinyapps.io/" TargetMode="External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gif"/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gif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7" y="2183870"/>
            <a:ext cx="8361229" cy="2098226"/>
          </a:xfrm>
        </p:spPr>
        <p:txBody>
          <a:bodyPr/>
          <a:lstStyle/>
          <a:p>
            <a:r>
              <a:rPr lang="en-US" dirty="0"/>
              <a:t>R Shiny for Operations and GIS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4" y="4282096"/>
            <a:ext cx="6831673" cy="1086237"/>
          </a:xfrm>
        </p:spPr>
        <p:txBody>
          <a:bodyPr/>
          <a:lstStyle/>
          <a:p>
            <a:r>
              <a:rPr lang="en-US"/>
              <a:t>Instructor: </a:t>
            </a:r>
            <a:r>
              <a:rPr lang="en-US" dirty="0"/>
              <a:t>Geoffrey Arnold</a:t>
            </a:r>
          </a:p>
        </p:txBody>
      </p:sp>
    </p:spTree>
    <p:extLst>
      <p:ext uri="{BB962C8B-B14F-4D97-AF65-F5344CB8AC3E}">
        <p14:creationId xmlns:p14="http://schemas.microsoft.com/office/powerpoint/2010/main" val="20734513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User Interface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UI</a:t>
            </a:r>
          </a:p>
        </p:txBody>
      </p:sp>
    </p:spTree>
    <p:extLst>
      <p:ext uri="{BB962C8B-B14F-4D97-AF65-F5344CB8AC3E}">
        <p14:creationId xmlns:p14="http://schemas.microsoft.com/office/powerpoint/2010/main" val="2067451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Sidebar Layout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7085" y="1557866"/>
            <a:ext cx="9810229" cy="5147733"/>
          </a:xfrm>
        </p:spPr>
      </p:pic>
    </p:spTree>
    <p:extLst>
      <p:ext uri="{BB962C8B-B14F-4D97-AF65-F5344CB8AC3E}">
        <p14:creationId xmlns:p14="http://schemas.microsoft.com/office/powerpoint/2010/main" val="9082464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effectLst/>
        </p:spPr>
      </p:sp>
      <p:sp>
        <p:nvSpPr>
          <p:cNvPr id="11" name="Rectangle 10" title="Side bar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6" title="Crop Mark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038446" y="1749415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7" name="Rectangle 1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0868" y="160867"/>
            <a:ext cx="10908160" cy="577685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598" y="508783"/>
            <a:ext cx="10264697" cy="50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2031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Sidebar w/ </a:t>
            </a:r>
            <a:r>
              <a:rPr lang="en-US" dirty="0" err="1"/>
              <a:t>Tabset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6575" y="1557866"/>
            <a:ext cx="9171248" cy="5147733"/>
          </a:xfrm>
        </p:spPr>
      </p:pic>
    </p:spTree>
    <p:extLst>
      <p:ext uri="{BB962C8B-B14F-4D97-AF65-F5344CB8AC3E}">
        <p14:creationId xmlns:p14="http://schemas.microsoft.com/office/powerpoint/2010/main" val="7024223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effectLst/>
        </p:spPr>
      </p:sp>
      <p:sp>
        <p:nvSpPr>
          <p:cNvPr id="11" name="Rectangle 10" title="Side bar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6" title="Crop Mark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038446" y="1749415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7" name="Rectangle 1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0868" y="160867"/>
            <a:ext cx="10908160" cy="577685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925" y="508783"/>
            <a:ext cx="9892043" cy="50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8360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Grid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100" y="685800"/>
            <a:ext cx="8521700" cy="6053221"/>
          </a:xfrm>
        </p:spPr>
      </p:pic>
    </p:spTree>
    <p:extLst>
      <p:ext uri="{BB962C8B-B14F-4D97-AF65-F5344CB8AC3E}">
        <p14:creationId xmlns:p14="http://schemas.microsoft.com/office/powerpoint/2010/main" val="2838525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effectLst/>
        </p:spPr>
      </p:sp>
      <p:sp>
        <p:nvSpPr>
          <p:cNvPr id="11" name="Rectangle 10" title="Side bar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6" title="Crop Mark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038446" y="1749415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7" name="Rectangle 1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0868" y="160867"/>
            <a:ext cx="10908160" cy="577685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530" y="508783"/>
            <a:ext cx="9506832" cy="50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1733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NavBar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8900" y="260701"/>
            <a:ext cx="6919349" cy="3981099"/>
          </a:xfrm>
        </p:spPr>
      </p:pic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589" y="3467100"/>
            <a:ext cx="6782411" cy="3148976"/>
          </a:xfrm>
        </p:spPr>
      </p:pic>
    </p:spTree>
    <p:extLst>
      <p:ext uri="{BB962C8B-B14F-4D97-AF65-F5344CB8AC3E}">
        <p14:creationId xmlns:p14="http://schemas.microsoft.com/office/powerpoint/2010/main" val="19088758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effectLst/>
        </p:spPr>
      </p:sp>
      <p:sp>
        <p:nvSpPr>
          <p:cNvPr id="11" name="Rectangle 10" title="Side bar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6" title="Crop Mark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038446" y="1749415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7" name="Rectangle 1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0868" y="160867"/>
            <a:ext cx="10908160" cy="577685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454" y="508783"/>
            <a:ext cx="9056984" cy="50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95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 Theme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552" y="1562100"/>
            <a:ext cx="9601200" cy="5173981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800" y="5323778"/>
            <a:ext cx="4395304" cy="924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4812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>
            <a:extLst>
              <a:ext uri="{FF2B5EF4-FFF2-40B4-BE49-F238E27FC236}">
                <a16:creationId xmlns:a16="http://schemas.microsoft.com/office/drawing/2014/main" id="{3362DFFC-4DCC-48EE-B781-94D04B95F1E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 title="Divider Bar">
            <a:extLst>
              <a:ext uri="{FF2B5EF4-FFF2-40B4-BE49-F238E27FC236}">
                <a16:creationId xmlns:a16="http://schemas.microsoft.com/office/drawing/2014/main" id="{18B8B265-E68C-4B64-9238-781F0102C57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0081" y="631373"/>
            <a:ext cx="4018839" cy="5582784"/>
          </a:xfrm>
        </p:spPr>
        <p:txBody>
          <a:bodyPr anchor="t">
            <a:normAutofit/>
          </a:bodyPr>
          <a:lstStyle/>
          <a:p>
            <a:pPr algn="r"/>
            <a:r>
              <a:rPr lang="en-US" sz="5400">
                <a:solidFill>
                  <a:schemeClr val="bg2"/>
                </a:solidFill>
              </a:rPr>
              <a:t>About the Instructor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76720" y="631373"/>
            <a:ext cx="4892308" cy="5606141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1800" b="1"/>
              <a:t>Education:</a:t>
            </a:r>
          </a:p>
          <a:p>
            <a:r>
              <a:rPr lang="en-US" sz="1800"/>
              <a:t>University of Pittsburgh: BA Political Science &amp; History 2010</a:t>
            </a:r>
          </a:p>
          <a:p>
            <a:r>
              <a:rPr lang="en-US" sz="1800"/>
              <a:t>Heinz College: MS PPM 2015</a:t>
            </a:r>
          </a:p>
          <a:p>
            <a:pPr marL="0" indent="0">
              <a:buNone/>
            </a:pPr>
            <a:r>
              <a:rPr lang="en-US" sz="1800" b="1"/>
              <a:t>Professional:</a:t>
            </a:r>
          </a:p>
          <a:p>
            <a:r>
              <a:rPr lang="en-US" sz="1800"/>
              <a:t>PA State Democratic Party: Field Organizer 2010</a:t>
            </a:r>
          </a:p>
          <a:p>
            <a:r>
              <a:rPr lang="en-US" sz="1800"/>
              <a:t>City Year Greater Philadelphia: Senior Corps Leader: 2011-2012</a:t>
            </a:r>
          </a:p>
          <a:p>
            <a:r>
              <a:rPr lang="en-US" sz="1800"/>
              <a:t>Lutheran Child &amp; Family Services: Group Leader 2013</a:t>
            </a:r>
          </a:p>
          <a:p>
            <a:r>
              <a:rPr lang="en-US" sz="1800"/>
              <a:t>City of Pittsburgh: Performance Improvement Analyst 2015-2017</a:t>
            </a:r>
          </a:p>
          <a:p>
            <a:endParaRPr lang="en-US" sz="1800"/>
          </a:p>
          <a:p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1565338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 Themes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552" y="1524000"/>
            <a:ext cx="10045134" cy="5027973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43523"/>
            <a:ext cx="6203506" cy="814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7533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Input </a:t>
            </a:r>
            <a:r>
              <a:rPr lang="en-US" dirty="0" err="1"/>
              <a:t>WidgetS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https://shiny.rstudio.com/gallery/widget-gallery.html</a:t>
            </a:r>
            <a:endParaRPr lang="en-US" dirty="0"/>
          </a:p>
          <a:p>
            <a:r>
              <a:rPr lang="en-US" dirty="0"/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41685349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Server Function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61906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Server Function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1528175"/>
            <a:ext cx="9601200" cy="5173250"/>
          </a:xfrm>
        </p:spPr>
        <p:txBody>
          <a:bodyPr>
            <a:normAutofit/>
          </a:bodyPr>
          <a:lstStyle/>
          <a:p>
            <a:r>
              <a:rPr lang="en-US" dirty="0"/>
              <a:t>Outputs</a:t>
            </a:r>
          </a:p>
          <a:p>
            <a:pPr lvl="1"/>
            <a:r>
              <a:rPr lang="en-US" dirty="0"/>
              <a:t>List of functions called in the UI which generates plots, tables and other objects.</a:t>
            </a:r>
          </a:p>
          <a:p>
            <a:pPr lvl="1"/>
            <a:r>
              <a:rPr lang="en-US" dirty="0"/>
              <a:t>Will regenerate whenever dependent inputs are changed, or based off of required action in UI.</a:t>
            </a:r>
          </a:p>
          <a:p>
            <a:pPr lvl="1"/>
            <a:r>
              <a:rPr lang="en-US" dirty="0"/>
              <a:t>Shiny Apps will display from any graphics package including;</a:t>
            </a:r>
          </a:p>
          <a:p>
            <a:pPr marL="1200150" lvl="2" indent="-285750">
              <a:buFont typeface="Arial" charset="0"/>
              <a:buChar char="•"/>
            </a:pPr>
            <a:r>
              <a:rPr lang="en-US" dirty="0"/>
              <a:t>ggplot2</a:t>
            </a:r>
          </a:p>
          <a:p>
            <a:pPr marL="1200150" lvl="2" indent="-285750">
              <a:buFont typeface="Arial" charset="0"/>
              <a:buChar char="•"/>
            </a:pPr>
            <a:r>
              <a:rPr lang="en-US" dirty="0" err="1"/>
              <a:t>plotly</a:t>
            </a:r>
            <a:endParaRPr lang="en-US" dirty="0"/>
          </a:p>
          <a:p>
            <a:pPr marL="1200150" lvl="2" indent="-285750">
              <a:buFont typeface="Arial" charset="0"/>
              <a:buChar char="•"/>
            </a:pPr>
            <a:r>
              <a:rPr lang="en-US" dirty="0"/>
              <a:t>DT</a:t>
            </a:r>
          </a:p>
          <a:p>
            <a:pPr marL="1200150" lvl="2" indent="-285750">
              <a:buFont typeface="Arial" charset="0"/>
              <a:buChar char="•"/>
            </a:pPr>
            <a:r>
              <a:rPr lang="en-US" dirty="0" err="1"/>
              <a:t>LeafletR</a:t>
            </a:r>
            <a:endParaRPr lang="en-US" dirty="0"/>
          </a:p>
          <a:p>
            <a:pPr marL="1200150" lvl="2" indent="-285750">
              <a:buFont typeface="Arial" charset="0"/>
              <a:buChar char="•"/>
            </a:pPr>
            <a:r>
              <a:rPr lang="en-US" dirty="0" err="1"/>
              <a:t>googleVis</a:t>
            </a:r>
            <a:endParaRPr lang="en-US" dirty="0"/>
          </a:p>
          <a:p>
            <a:pPr marL="1200150" lvl="2" indent="-285750">
              <a:buFont typeface="Arial" charset="0"/>
              <a:buChar char="•"/>
            </a:pPr>
            <a:r>
              <a:rPr lang="en-US" dirty="0"/>
              <a:t>wordcloud2</a:t>
            </a:r>
          </a:p>
          <a:p>
            <a:pPr marL="1200150" lvl="2" indent="-285750">
              <a:buFont typeface="Arial" charset="0"/>
              <a:buChar char="•"/>
            </a:pPr>
            <a:r>
              <a:rPr lang="en-US" dirty="0" err="1"/>
              <a:t>ggmap</a:t>
            </a:r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65454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effectLst/>
        </p:spPr>
      </p:sp>
      <p:sp>
        <p:nvSpPr>
          <p:cNvPr id="12" name="Rectangle 11" title="Side bar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621365" y="3843917"/>
            <a:ext cx="6240449" cy="2393597"/>
          </a:xfrm>
          <a:prstGeom prst="rect">
            <a:avLst/>
          </a:prstGeom>
        </p:spPr>
      </p:pic>
      <p:sp>
        <p:nvSpPr>
          <p:cNvPr id="14" name="Rectangle 13" title="Side bar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1744" y="631372"/>
            <a:ext cx="3135086" cy="560614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Calling Outputs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41595" y="631372"/>
            <a:ext cx="6797262" cy="192647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Output is a list which you build onto as you create your visuals</a:t>
            </a:r>
          </a:p>
          <a:p>
            <a:r>
              <a:rPr lang="en-US" dirty="0"/>
              <a:t>Each entry in the list is called in the UI by the name saved.</a:t>
            </a:r>
          </a:p>
          <a:p>
            <a:r>
              <a:rPr lang="en-US" dirty="0"/>
              <a:t>Example:</a:t>
            </a:r>
          </a:p>
        </p:txBody>
      </p:sp>
    </p:spTree>
    <p:extLst>
      <p:ext uri="{BB962C8B-B14F-4D97-AF65-F5344CB8AC3E}">
        <p14:creationId xmlns:p14="http://schemas.microsoft.com/office/powerpoint/2010/main" val="36972569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0BC9609-A8AF-411F-A9E0-C3B93C8945C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0080" y="639704"/>
            <a:ext cx="3299579" cy="5577840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How do Input Widgets Work?</a:t>
            </a:r>
            <a:endParaRPr lang="en-US"/>
          </a:p>
        </p:txBody>
      </p:sp>
      <p:graphicFrame>
        <p:nvGraphicFramePr>
          <p:cNvPr id="5" name="Content Placeholder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53659826"/>
              </p:ext>
            </p:extLst>
          </p:nvPr>
        </p:nvGraphicFramePr>
        <p:xfrm>
          <a:off x="4901472" y="639705"/>
          <a:ext cx="6506304" cy="55778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528239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Numeric Inputs</a:t>
            </a:r>
          </a:p>
        </p:txBody>
      </p:sp>
    </p:spTree>
    <p:extLst>
      <p:ext uri="{BB962C8B-B14F-4D97-AF65-F5344CB8AC3E}">
        <p14:creationId xmlns:p14="http://schemas.microsoft.com/office/powerpoint/2010/main" val="14458660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07" b="17993"/>
          <a:stretch/>
        </p:blipFill>
        <p:spPr>
          <a:xfrm>
            <a:off x="1023561" y="1389413"/>
            <a:ext cx="6517065" cy="337259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60667" y="685800"/>
            <a:ext cx="3656419" cy="1485900"/>
          </a:xfrm>
        </p:spPr>
        <p:txBody>
          <a:bodyPr>
            <a:normAutofit/>
          </a:bodyPr>
          <a:lstStyle/>
          <a:p>
            <a:r>
              <a:rPr lang="en-US" dirty="0"/>
              <a:t>Numeric Input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7860667" y="2286000"/>
            <a:ext cx="3656419" cy="3581400"/>
          </a:xfrm>
        </p:spPr>
        <p:txBody>
          <a:bodyPr>
            <a:normAutofit/>
          </a:bodyPr>
          <a:lstStyle/>
          <a:p>
            <a:r>
              <a:rPr lang="en-US" dirty="0"/>
              <a:t>Goes up and down based off clicks</a:t>
            </a:r>
          </a:p>
          <a:p>
            <a:r>
              <a:rPr lang="en-US" dirty="0"/>
              <a:t>Stored as single numeric input</a:t>
            </a:r>
          </a:p>
        </p:txBody>
      </p:sp>
    </p:spTree>
    <p:extLst>
      <p:ext uri="{BB962C8B-B14F-4D97-AF65-F5344CB8AC3E}">
        <p14:creationId xmlns:p14="http://schemas.microsoft.com/office/powerpoint/2010/main" val="12558131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377"/>
          <a:stretch/>
        </p:blipFill>
        <p:spPr>
          <a:xfrm>
            <a:off x="1023561" y="695574"/>
            <a:ext cx="6517065" cy="43039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60667" y="685800"/>
            <a:ext cx="3656419" cy="1485900"/>
          </a:xfrm>
        </p:spPr>
        <p:txBody>
          <a:bodyPr>
            <a:normAutofit/>
          </a:bodyPr>
          <a:lstStyle/>
          <a:p>
            <a:r>
              <a:rPr lang="en-US" dirty="0"/>
              <a:t>Action Button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7860667" y="2286000"/>
            <a:ext cx="3656419" cy="3581400"/>
          </a:xfrm>
        </p:spPr>
        <p:txBody>
          <a:bodyPr>
            <a:normAutofit/>
          </a:bodyPr>
          <a:lstStyle/>
          <a:p>
            <a:r>
              <a:rPr lang="en-US" dirty="0"/>
              <a:t>+1 each time it is clicked</a:t>
            </a:r>
          </a:p>
          <a:p>
            <a:r>
              <a:rPr lang="en-US" dirty="0"/>
              <a:t>Stored as single numeric input</a:t>
            </a:r>
          </a:p>
        </p:txBody>
      </p:sp>
    </p:spTree>
    <p:extLst>
      <p:ext uri="{BB962C8B-B14F-4D97-AF65-F5344CB8AC3E}">
        <p14:creationId xmlns:p14="http://schemas.microsoft.com/office/powerpoint/2010/main" val="35140896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 title="Side bar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215" y="803728"/>
            <a:ext cx="4772286" cy="27359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60667" y="685800"/>
            <a:ext cx="3656419" cy="1485900"/>
          </a:xfrm>
        </p:spPr>
        <p:txBody>
          <a:bodyPr>
            <a:normAutofit/>
          </a:bodyPr>
          <a:lstStyle/>
          <a:p>
            <a:r>
              <a:rPr lang="en-US" dirty="0"/>
              <a:t>Slider/Range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7860667" y="2286000"/>
            <a:ext cx="3656419" cy="3581400"/>
          </a:xfrm>
        </p:spPr>
        <p:txBody>
          <a:bodyPr>
            <a:normAutofit/>
          </a:bodyPr>
          <a:lstStyle/>
          <a:p>
            <a:r>
              <a:rPr lang="en-US" dirty="0"/>
              <a:t>Either a single integer or list of 2 called separately by input$“</a:t>
            </a:r>
            <a:r>
              <a:rPr lang="en-US" dirty="0" err="1"/>
              <a:t>inputId</a:t>
            </a:r>
            <a:r>
              <a:rPr lang="en-US" dirty="0"/>
              <a:t>”[1] and input$“</a:t>
            </a:r>
            <a:r>
              <a:rPr lang="en-US" dirty="0" err="1"/>
              <a:t>inputId</a:t>
            </a:r>
            <a:r>
              <a:rPr lang="en-US" dirty="0"/>
              <a:t>”[2]</a:t>
            </a:r>
          </a:p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5698" y="3802744"/>
            <a:ext cx="4813300" cy="275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0557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2812C54-7AEF-4ABB-826E-221F51CB0F3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 title="Background Shape">
            <a:extLst>
              <a:ext uri="{FF2B5EF4-FFF2-40B4-BE49-F238E27FC236}">
                <a16:creationId xmlns:a16="http://schemas.microsoft.com/office/drawing/2014/main" id="{891F40E4-8A76-44CF-91EC-90736735262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76"/>
            <a:ext cx="304441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 title="Side bar">
            <a:extLst>
              <a:ext uri="{FF2B5EF4-FFF2-40B4-BE49-F238E27FC236}">
                <a16:creationId xmlns:a16="http://schemas.microsoft.com/office/drawing/2014/main" id="{72171013-D973-4187-9CF2-EE098EEF819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1581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363864" y="685800"/>
            <a:ext cx="7705164" cy="1485900"/>
          </a:xfrm>
        </p:spPr>
        <p:txBody>
          <a:bodyPr>
            <a:normAutofit/>
          </a:bodyPr>
          <a:lstStyle/>
          <a:p>
            <a:r>
              <a:rPr lang="en-US" dirty="0"/>
              <a:t>Schedule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363864" y="2286000"/>
            <a:ext cx="7705164" cy="3581400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House keeping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Basic Concepts of Shiny Apps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Shiny Dashboards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Input Widgets  &amp; Reactivity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Update Inputs &amp; More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Shiny &amp; </a:t>
            </a:r>
            <a:r>
              <a:rPr lang="en-US" dirty="0" err="1"/>
              <a:t>Rmarkdown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shinyapps.io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68383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Inputs</a:t>
            </a:r>
          </a:p>
        </p:txBody>
      </p:sp>
    </p:spTree>
    <p:extLst>
      <p:ext uri="{BB962C8B-B14F-4D97-AF65-F5344CB8AC3E}">
        <p14:creationId xmlns:p14="http://schemas.microsoft.com/office/powerpoint/2010/main" val="34886573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561" y="1556273"/>
            <a:ext cx="6517065" cy="342541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60667" y="685800"/>
            <a:ext cx="3656419" cy="1485900"/>
          </a:xfrm>
        </p:spPr>
        <p:txBody>
          <a:bodyPr>
            <a:normAutofit/>
          </a:bodyPr>
          <a:lstStyle/>
          <a:p>
            <a:r>
              <a:rPr lang="en-US" dirty="0"/>
              <a:t>Text Input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7860667" y="2286000"/>
            <a:ext cx="3656419" cy="3581400"/>
          </a:xfrm>
        </p:spPr>
        <p:txBody>
          <a:bodyPr>
            <a:normAutofit/>
          </a:bodyPr>
          <a:lstStyle/>
          <a:p>
            <a:r>
              <a:rPr lang="en-US" dirty="0"/>
              <a:t>Can be tied to action button or enter to initialize input.</a:t>
            </a:r>
          </a:p>
        </p:txBody>
      </p:sp>
    </p:spTree>
    <p:extLst>
      <p:ext uri="{BB962C8B-B14F-4D97-AF65-F5344CB8AC3E}">
        <p14:creationId xmlns:p14="http://schemas.microsoft.com/office/powerpoint/2010/main" val="10956543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561" y="1193047"/>
            <a:ext cx="6517065" cy="415186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60667" y="685800"/>
            <a:ext cx="3656419" cy="1485900"/>
          </a:xfrm>
        </p:spPr>
        <p:txBody>
          <a:bodyPr>
            <a:normAutofit/>
          </a:bodyPr>
          <a:lstStyle/>
          <a:p>
            <a:r>
              <a:rPr lang="en-US" dirty="0"/>
              <a:t>Radio Buttons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7860667" y="2286000"/>
            <a:ext cx="3656419" cy="3581400"/>
          </a:xfrm>
        </p:spPr>
        <p:txBody>
          <a:bodyPr>
            <a:normAutofit/>
          </a:bodyPr>
          <a:lstStyle/>
          <a:p>
            <a:r>
              <a:rPr lang="en-US" dirty="0"/>
              <a:t>Only one option</a:t>
            </a:r>
          </a:p>
          <a:p>
            <a:r>
              <a:rPr lang="en-US" dirty="0"/>
              <a:t>Value can be dictated in your code, but will default to the value of the text in the choices field</a:t>
            </a:r>
          </a:p>
        </p:txBody>
      </p:sp>
    </p:spTree>
    <p:extLst>
      <p:ext uri="{BB962C8B-B14F-4D97-AF65-F5344CB8AC3E}">
        <p14:creationId xmlns:p14="http://schemas.microsoft.com/office/powerpoint/2010/main" val="1961068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561" y="1589581"/>
            <a:ext cx="6517065" cy="335879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60667" y="685800"/>
            <a:ext cx="3656419" cy="1485900"/>
          </a:xfrm>
        </p:spPr>
        <p:txBody>
          <a:bodyPr>
            <a:normAutofit/>
          </a:bodyPr>
          <a:lstStyle/>
          <a:p>
            <a:r>
              <a:rPr lang="en-US" dirty="0"/>
              <a:t>Select input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7860667" y="2286000"/>
            <a:ext cx="3656419" cy="3581400"/>
          </a:xfrm>
        </p:spPr>
        <p:txBody>
          <a:bodyPr>
            <a:normAutofit/>
          </a:bodyPr>
          <a:lstStyle/>
          <a:p>
            <a:r>
              <a:rPr lang="en-US" dirty="0"/>
              <a:t>Can be set to only one selected option or multiple</a:t>
            </a:r>
          </a:p>
          <a:p>
            <a:r>
              <a:rPr lang="en-US" dirty="0"/>
              <a:t>Value can be dictated in your code, but will default to the value of the text in the choices field</a:t>
            </a:r>
          </a:p>
          <a:p>
            <a:r>
              <a:rPr lang="en-US" dirty="0"/>
              <a:t>Stored either as a single object or as a list</a:t>
            </a:r>
          </a:p>
        </p:txBody>
      </p:sp>
    </p:spTree>
    <p:extLst>
      <p:ext uri="{BB962C8B-B14F-4D97-AF65-F5344CB8AC3E}">
        <p14:creationId xmlns:p14="http://schemas.microsoft.com/office/powerpoint/2010/main" val="38733587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008" y="1589581"/>
            <a:ext cx="5574170" cy="335879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60667" y="685800"/>
            <a:ext cx="3656419" cy="1485900"/>
          </a:xfrm>
        </p:spPr>
        <p:txBody>
          <a:bodyPr>
            <a:normAutofit/>
          </a:bodyPr>
          <a:lstStyle/>
          <a:p>
            <a:r>
              <a:rPr lang="en-US" dirty="0"/>
              <a:t>Checkbox Group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7860667" y="2286000"/>
            <a:ext cx="3656419" cy="3581400"/>
          </a:xfrm>
        </p:spPr>
        <p:txBody>
          <a:bodyPr>
            <a:normAutofit/>
          </a:bodyPr>
          <a:lstStyle/>
          <a:p>
            <a:r>
              <a:rPr lang="en-US" dirty="0"/>
              <a:t>Multiple can be selected</a:t>
            </a:r>
          </a:p>
          <a:p>
            <a:r>
              <a:rPr lang="en-US" dirty="0"/>
              <a:t>Value can be dictated in your code, but will default to the value of the text in the choices field</a:t>
            </a:r>
          </a:p>
          <a:p>
            <a:r>
              <a:rPr lang="en-US" dirty="0"/>
              <a:t>Stored either as a single object or as a list</a:t>
            </a:r>
          </a:p>
        </p:txBody>
      </p:sp>
    </p:spTree>
    <p:extLst>
      <p:ext uri="{BB962C8B-B14F-4D97-AF65-F5344CB8AC3E}">
        <p14:creationId xmlns:p14="http://schemas.microsoft.com/office/powerpoint/2010/main" val="24884178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Inputs</a:t>
            </a:r>
          </a:p>
        </p:txBody>
      </p:sp>
    </p:spTree>
    <p:extLst>
      <p:ext uri="{BB962C8B-B14F-4D97-AF65-F5344CB8AC3E}">
        <p14:creationId xmlns:p14="http://schemas.microsoft.com/office/powerpoint/2010/main" val="37609023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008" y="2003414"/>
            <a:ext cx="5574170" cy="253112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60667" y="685800"/>
            <a:ext cx="3656419" cy="1485900"/>
          </a:xfrm>
        </p:spPr>
        <p:txBody>
          <a:bodyPr>
            <a:normAutofit/>
          </a:bodyPr>
          <a:lstStyle/>
          <a:p>
            <a:r>
              <a:rPr lang="en-US" dirty="0"/>
              <a:t>Single Checkbox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7860667" y="2286000"/>
            <a:ext cx="3656419" cy="3581400"/>
          </a:xfrm>
        </p:spPr>
        <p:txBody>
          <a:bodyPr>
            <a:normAutofit/>
          </a:bodyPr>
          <a:lstStyle/>
          <a:p>
            <a:r>
              <a:rPr lang="en-US" dirty="0"/>
              <a:t>Boolean</a:t>
            </a:r>
          </a:p>
        </p:txBody>
      </p:sp>
    </p:spTree>
    <p:extLst>
      <p:ext uri="{BB962C8B-B14F-4D97-AF65-F5344CB8AC3E}">
        <p14:creationId xmlns:p14="http://schemas.microsoft.com/office/powerpoint/2010/main" val="152257331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215" y="966454"/>
            <a:ext cx="4772286" cy="241049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60667" y="685800"/>
            <a:ext cx="3656419" cy="1485900"/>
          </a:xfrm>
        </p:spPr>
        <p:txBody>
          <a:bodyPr>
            <a:normAutofit/>
          </a:bodyPr>
          <a:lstStyle/>
          <a:p>
            <a:r>
              <a:rPr lang="en-US" dirty="0"/>
              <a:t>Date/Range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7860667" y="2286000"/>
            <a:ext cx="3656419" cy="3581400"/>
          </a:xfrm>
        </p:spPr>
        <p:txBody>
          <a:bodyPr>
            <a:normAutofit/>
          </a:bodyPr>
          <a:lstStyle/>
          <a:p>
            <a:r>
              <a:rPr lang="en-US" dirty="0"/>
              <a:t>Either a single integer or list of 2 called separately by input$“</a:t>
            </a:r>
            <a:r>
              <a:rPr lang="en-US" dirty="0" err="1"/>
              <a:t>inputId</a:t>
            </a:r>
            <a:r>
              <a:rPr lang="en-US" dirty="0"/>
              <a:t>”[1] and input$“</a:t>
            </a:r>
            <a:r>
              <a:rPr lang="en-US" dirty="0" err="1"/>
              <a:t>inputId</a:t>
            </a:r>
            <a:r>
              <a:rPr lang="en-US" dirty="0"/>
              <a:t>”[2]</a:t>
            </a:r>
          </a:p>
          <a:p>
            <a:r>
              <a:rPr lang="en-US" dirty="0"/>
              <a:t>R will see these </a:t>
            </a:r>
            <a:r>
              <a:rPr lang="en-US"/>
              <a:t>as Dates</a:t>
            </a:r>
            <a:endParaRPr lang="en-US" dirty="0"/>
          </a:p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5698" y="3971102"/>
            <a:ext cx="4813300" cy="2419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3905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008" y="2003414"/>
            <a:ext cx="5574170" cy="253112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60667" y="685800"/>
            <a:ext cx="3656419" cy="1485900"/>
          </a:xfrm>
        </p:spPr>
        <p:txBody>
          <a:bodyPr>
            <a:normAutofit/>
          </a:bodyPr>
          <a:lstStyle/>
          <a:p>
            <a:r>
              <a:rPr lang="en-US" dirty="0"/>
              <a:t>Single Checkbox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7860667" y="2286000"/>
            <a:ext cx="3656419" cy="3581400"/>
          </a:xfrm>
        </p:spPr>
        <p:txBody>
          <a:bodyPr>
            <a:normAutofit/>
          </a:bodyPr>
          <a:lstStyle/>
          <a:p>
            <a:r>
              <a:rPr lang="en-US" dirty="0"/>
              <a:t>Boolean</a:t>
            </a:r>
          </a:p>
        </p:txBody>
      </p:sp>
    </p:spTree>
    <p:extLst>
      <p:ext uri="{BB962C8B-B14F-4D97-AF65-F5344CB8AC3E}">
        <p14:creationId xmlns:p14="http://schemas.microsoft.com/office/powerpoint/2010/main" val="178817483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825E602A-53EB-4CB1-9633-3EC058740AC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 title="Side bar">
            <a:extLst>
              <a:ext uri="{FF2B5EF4-FFF2-40B4-BE49-F238E27FC236}">
                <a16:creationId xmlns:a16="http://schemas.microsoft.com/office/drawing/2014/main" id="{E832F3F2-2294-4A8D-ABDC-234B853C7CF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354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733" y="3757307"/>
            <a:ext cx="3730079" cy="2209354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7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733" y="961503"/>
            <a:ext cx="3730079" cy="2069028"/>
          </a:xfrm>
          <a:prstGeom prst="rect">
            <a:avLst/>
          </a:prstGeom>
          <a:ln>
            <a:noFill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00824" y="685800"/>
            <a:ext cx="6176776" cy="1485900"/>
          </a:xfrm>
        </p:spPr>
        <p:txBody>
          <a:bodyPr>
            <a:normAutofit/>
          </a:bodyPr>
          <a:lstStyle/>
          <a:p>
            <a:r>
              <a:rPr lang="en-US" dirty="0"/>
              <a:t>File Input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5100824" y="2286000"/>
            <a:ext cx="6176776" cy="3581400"/>
          </a:xfrm>
        </p:spPr>
        <p:txBody>
          <a:bodyPr>
            <a:normAutofit/>
          </a:bodyPr>
          <a:lstStyle/>
          <a:p>
            <a:r>
              <a:rPr lang="en-US" dirty="0"/>
              <a:t>You should make sure your code checks the format and end of the file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All input references:</a:t>
            </a:r>
          </a:p>
          <a:p>
            <a:pPr lvl="1"/>
            <a:r>
              <a:rPr lang="en-US" dirty="0">
                <a:hlinkClick r:id="rId4"/>
              </a:rPr>
              <a:t>https://</a:t>
            </a:r>
            <a:r>
              <a:rPr lang="en-US" dirty="0" err="1">
                <a:hlinkClick r:id="rId4"/>
              </a:rPr>
              <a:t>shiny.rstudio.com</a:t>
            </a:r>
            <a:r>
              <a:rPr lang="en-US" dirty="0">
                <a:hlinkClick r:id="rId4"/>
              </a:rPr>
              <a:t>/tutorial/written-tutorial/lesson3/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53484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House keeping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60631157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D403427-E279-BF49-8554-CEA8947389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5441" y="4507959"/>
            <a:ext cx="10123416" cy="1645055"/>
          </a:xfrm>
          <a:prstGeom prst="rect">
            <a:avLst/>
          </a:prstGeom>
        </p:spPr>
      </p:pic>
      <p:sp>
        <p:nvSpPr>
          <p:cNvPr id="13" name="Rectangle 10" title="Side bar">
            <a:extLst>
              <a:ext uri="{FF2B5EF4-FFF2-40B4-BE49-F238E27FC236}">
                <a16:creationId xmlns:a16="http://schemas.microsoft.com/office/drawing/2014/main" id="{597649B1-EA54-4416-AAFC-FF408060C30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C53277-55DF-F441-B779-3505D143A1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1744" y="631372"/>
            <a:ext cx="3135086" cy="5606142"/>
          </a:xfrm>
        </p:spPr>
        <p:txBody>
          <a:bodyPr>
            <a:normAutofit/>
          </a:bodyPr>
          <a:lstStyle/>
          <a:p>
            <a:r>
              <a:rPr lang="en-US" dirty="0"/>
              <a:t>How are inputs stored?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CB1B98-99BA-2D44-A80C-64DBF58E7B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41595" y="631371"/>
            <a:ext cx="6797262" cy="3744685"/>
          </a:xfrm>
        </p:spPr>
        <p:txBody>
          <a:bodyPr>
            <a:normAutofit/>
          </a:bodyPr>
          <a:lstStyle/>
          <a:p>
            <a:r>
              <a:rPr lang="en-US" dirty="0"/>
              <a:t>Inputs are stored as a list of lists</a:t>
            </a:r>
          </a:p>
          <a:p>
            <a:r>
              <a:rPr lang="en-US" dirty="0"/>
              <a:t>For example:</a:t>
            </a:r>
          </a:p>
          <a:p>
            <a:pPr lvl="1"/>
            <a:r>
              <a:rPr lang="en-US" dirty="0"/>
              <a:t>Below the input is called using: </a:t>
            </a:r>
            <a:r>
              <a:rPr lang="en-US" dirty="0" err="1"/>
              <a:t>input$char_select</a:t>
            </a:r>
            <a:endParaRPr lang="en-US" dirty="0"/>
          </a:p>
          <a:p>
            <a:pPr lvl="1"/>
            <a:r>
              <a:rPr lang="en-US" dirty="0"/>
              <a:t>Since multiple values can be selected, it has a length equal to the number of characters selected.</a:t>
            </a:r>
          </a:p>
          <a:p>
            <a:pPr lvl="2"/>
            <a:r>
              <a:rPr lang="en-US" dirty="0" err="1"/>
              <a:t>input$char_select</a:t>
            </a:r>
            <a:r>
              <a:rPr lang="en-US" dirty="0"/>
              <a:t>[1] returns “Luke Skywalker”</a:t>
            </a:r>
          </a:p>
          <a:p>
            <a:pPr lvl="1"/>
            <a:r>
              <a:rPr lang="en-US" dirty="0"/>
              <a:t>Therefore A date range or two sided slide bar input is always a length 2</a:t>
            </a:r>
          </a:p>
        </p:txBody>
      </p:sp>
    </p:spTree>
    <p:extLst>
      <p:ext uri="{BB962C8B-B14F-4D97-AF65-F5344CB8AC3E}">
        <p14:creationId xmlns:p14="http://schemas.microsoft.com/office/powerpoint/2010/main" val="76222331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449BC34D-9C23-4D6D-8213-1F471AF85B3F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FA0F5D6C-5025-4D7E-82DD-C2C6FDA1E75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E2AF2C17-4AB4-4402-B84B-129EF95D161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1E954AF0-B5CC-4A16-ACDA-675B5694F2C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C01701-6F32-A040-AC46-7FE5FACA93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275" y="1979920"/>
            <a:ext cx="6900380" cy="2898159"/>
          </a:xfrm>
          <a:prstGeom prst="rect">
            <a:avLst/>
          </a:prstGeom>
        </p:spPr>
      </p:pic>
      <p:sp>
        <p:nvSpPr>
          <p:cNvPr id="17" name="Freeform 6">
            <a:extLst>
              <a:ext uri="{FF2B5EF4-FFF2-40B4-BE49-F238E27FC236}">
                <a16:creationId xmlns:a16="http://schemas.microsoft.com/office/drawing/2014/main" id="{325322DD-3792-4947-A96A-1B6D9D78696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983434" y="640080"/>
            <a:ext cx="2296028" cy="3674981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9666" y="1314922"/>
            <a:ext cx="3176246" cy="300013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4800"/>
              <a:t>Practice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69666" y="4458645"/>
            <a:ext cx="3176246" cy="1656413"/>
          </a:xfrm>
        </p:spPr>
        <p:txBody>
          <a:bodyPr vert="horz" lIns="91440" tIns="45720" rIns="91440" bIns="45720" rtlCol="0">
            <a:normAutofit/>
          </a:bodyPr>
          <a:lstStyle/>
          <a:p>
            <a:pPr algn="l"/>
            <a:r>
              <a:rPr lang="en-US" sz="2000" dirty="0" err="1"/>
              <a:t>NavBar</a:t>
            </a:r>
            <a:r>
              <a:rPr lang="en-US" sz="2000" dirty="0"/>
              <a:t> - Blank</a:t>
            </a:r>
          </a:p>
        </p:txBody>
      </p:sp>
    </p:spTree>
    <p:extLst>
      <p:ext uri="{BB962C8B-B14F-4D97-AF65-F5344CB8AC3E}">
        <p14:creationId xmlns:p14="http://schemas.microsoft.com/office/powerpoint/2010/main" val="207405663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Shiny Dashboards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38221929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Layout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Dashboards are broken into a single argument made up of three arguments</a:t>
            </a:r>
          </a:p>
          <a:p>
            <a:pPr lvl="1"/>
            <a:r>
              <a:rPr lang="en-US" dirty="0"/>
              <a:t>Header </a:t>
            </a:r>
            <a:r>
              <a:rPr lang="mr-IN" dirty="0"/>
              <a:t>–</a:t>
            </a:r>
            <a:r>
              <a:rPr lang="en-US" dirty="0"/>
              <a:t> Window title as well as Menus</a:t>
            </a:r>
          </a:p>
          <a:p>
            <a:pPr lvl="1"/>
            <a:r>
              <a:rPr lang="en-US" dirty="0"/>
              <a:t>Sidebar </a:t>
            </a:r>
            <a:r>
              <a:rPr lang="mr-IN" dirty="0"/>
              <a:t>–</a:t>
            </a:r>
            <a:r>
              <a:rPr lang="en-US" dirty="0"/>
              <a:t> Sidebar for navigating Dashboard tabs and can hold global selection inputs</a:t>
            </a:r>
          </a:p>
          <a:p>
            <a:pPr lvl="1"/>
            <a:r>
              <a:rPr lang="en-US" dirty="0"/>
              <a:t>Body </a:t>
            </a:r>
            <a:r>
              <a:rPr lang="mr-IN" dirty="0"/>
              <a:t>–</a:t>
            </a:r>
            <a:r>
              <a:rPr lang="en-US" dirty="0"/>
              <a:t> Where the magic happens.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0350" y="1657350"/>
            <a:ext cx="4203700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46290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26240" y="6494325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26240" y="-4668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94325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0867" y="158782"/>
            <a:ext cx="11870265" cy="65378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6209" y="407719"/>
            <a:ext cx="8659580" cy="6086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00195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effectLst/>
        </p:spPr>
      </p:sp>
      <p:grpSp>
        <p:nvGrpSpPr>
          <p:cNvPr id="11" name="Group 10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2" name="Freeform 6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3" name="Freeform 6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5" name="Rectangle 1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027878" y="2016617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9" name="Freeform 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649163" y="634028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403" y="2307193"/>
            <a:ext cx="4207669" cy="244362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11885" y="634028"/>
            <a:ext cx="4798243" cy="373283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dirty="0"/>
              <a:t>Headers</a:t>
            </a:r>
          </a:p>
        </p:txBody>
      </p:sp>
    </p:spTree>
    <p:extLst>
      <p:ext uri="{BB962C8B-B14F-4D97-AF65-F5344CB8AC3E}">
        <p14:creationId xmlns:p14="http://schemas.microsoft.com/office/powerpoint/2010/main" val="2143569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68404" y="4194490"/>
            <a:ext cx="3687288" cy="2367144"/>
          </a:xfrm>
        </p:spPr>
        <p:txBody>
          <a:bodyPr/>
          <a:lstStyle/>
          <a:p>
            <a:r>
              <a:rPr lang="en-US" dirty="0"/>
              <a:t>Notifications </a:t>
            </a:r>
          </a:p>
          <a:p>
            <a:endParaRPr lang="en-US" dirty="0"/>
          </a:p>
          <a:p>
            <a:r>
              <a:rPr lang="en-US" dirty="0"/>
              <a:t>Tasks</a:t>
            </a:r>
          </a:p>
          <a:p>
            <a:endParaRPr lang="en-US" dirty="0"/>
          </a:p>
          <a:p>
            <a:r>
              <a:rPr lang="en-US" dirty="0"/>
              <a:t>Messages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5955" y="685800"/>
            <a:ext cx="8609631" cy="3159398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531"/>
          <a:stretch/>
        </p:blipFill>
        <p:spPr>
          <a:xfrm>
            <a:off x="3181171" y="4088598"/>
            <a:ext cx="569686" cy="5715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44" t="751" r="25651" b="1587"/>
          <a:stretch/>
        </p:blipFill>
        <p:spPr>
          <a:xfrm>
            <a:off x="2460652" y="4993271"/>
            <a:ext cx="615538" cy="55814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49" r="-1"/>
          <a:stretch/>
        </p:blipFill>
        <p:spPr>
          <a:xfrm>
            <a:off x="2873402" y="5891259"/>
            <a:ext cx="522553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23378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effectLst/>
        </p:spPr>
      </p:sp>
      <p:grpSp>
        <p:nvGrpSpPr>
          <p:cNvPr id="13" name="Group 12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4" name="Freeform 6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5" name="Freeform 6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7" name="Rectangle 1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542142" y="2016617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1" name="Freeform 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649163" y="634028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06"/>
          <a:stretch/>
        </p:blipFill>
        <p:spPr>
          <a:xfrm>
            <a:off x="1371403" y="1762866"/>
            <a:ext cx="2657123" cy="35322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7291" y="634028"/>
            <a:ext cx="6221689" cy="373283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dirty="0"/>
              <a:t>Sidebar</a:t>
            </a:r>
          </a:p>
        </p:txBody>
      </p:sp>
    </p:spTree>
    <p:extLst>
      <p:ext uri="{BB962C8B-B14F-4D97-AF65-F5344CB8AC3E}">
        <p14:creationId xmlns:p14="http://schemas.microsoft.com/office/powerpoint/2010/main" val="363436903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727" y="516359"/>
            <a:ext cx="9601200" cy="2821816"/>
          </a:xfr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1371600" y="4073236"/>
            <a:ext cx="6572992" cy="23671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Menu Items </a:t>
            </a:r>
            <a:r>
              <a:rPr lang="mr-IN" dirty="0"/>
              <a:t>–</a:t>
            </a:r>
            <a:r>
              <a:rPr lang="en-US" dirty="0"/>
              <a:t> </a:t>
            </a:r>
            <a:r>
              <a:rPr lang="en-US" dirty="0" err="1"/>
              <a:t>tabName</a:t>
            </a:r>
            <a:r>
              <a:rPr lang="en-US" dirty="0"/>
              <a:t> referenced in body.</a:t>
            </a:r>
          </a:p>
          <a:p>
            <a:r>
              <a:rPr lang="en-US" dirty="0"/>
              <a:t>Global Inputs </a:t>
            </a:r>
            <a:r>
              <a:rPr lang="mr-IN" dirty="0"/>
              <a:t>–</a:t>
            </a:r>
            <a:r>
              <a:rPr lang="en-US" dirty="0"/>
              <a:t> Should work on all tabs and for all visuals.</a:t>
            </a:r>
          </a:p>
        </p:txBody>
      </p:sp>
    </p:spTree>
    <p:extLst>
      <p:ext uri="{BB962C8B-B14F-4D97-AF65-F5344CB8AC3E}">
        <p14:creationId xmlns:p14="http://schemas.microsoft.com/office/powerpoint/2010/main" val="334041500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effectLst/>
        </p:spPr>
      </p:sp>
      <p:grpSp>
        <p:nvGrpSpPr>
          <p:cNvPr id="11" name="Group 10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2" name="Freeform 6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3" name="Freeform 6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5" name="Rectangle 1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94670" y="2016617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9" name="Freeform 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649163" y="634028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9023" y="1470054"/>
            <a:ext cx="5659222" cy="411708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54186" y="634028"/>
            <a:ext cx="3355942" cy="373283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/>
              <a:t>Body</a:t>
            </a:r>
          </a:p>
        </p:txBody>
      </p:sp>
    </p:spTree>
    <p:extLst>
      <p:ext uri="{BB962C8B-B14F-4D97-AF65-F5344CB8AC3E}">
        <p14:creationId xmlns:p14="http://schemas.microsoft.com/office/powerpoint/2010/main" val="36143556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>
            <a:extLst>
              <a:ext uri="{FF2B5EF4-FFF2-40B4-BE49-F238E27FC236}">
                <a16:creationId xmlns:a16="http://schemas.microsoft.com/office/drawing/2014/main" id="{3362DFFC-4DCC-48EE-B781-94D04B95F1E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 title="Divider Bar">
            <a:extLst>
              <a:ext uri="{FF2B5EF4-FFF2-40B4-BE49-F238E27FC236}">
                <a16:creationId xmlns:a16="http://schemas.microsoft.com/office/drawing/2014/main" id="{18B8B265-E68C-4B64-9238-781F0102C57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D31089-0AF4-6349-BB12-6A29F1F146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1" y="631373"/>
            <a:ext cx="4018839" cy="5582784"/>
          </a:xfrm>
        </p:spPr>
        <p:txBody>
          <a:bodyPr anchor="t">
            <a:normAutofit/>
          </a:bodyPr>
          <a:lstStyle/>
          <a:p>
            <a:pPr algn="r"/>
            <a:r>
              <a:rPr lang="en-US" sz="5400">
                <a:solidFill>
                  <a:schemeClr val="bg2"/>
                </a:solidFill>
              </a:rPr>
              <a:t>Course Documents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0D53C8-3E70-E347-85D0-3EAECFB189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76720" y="631373"/>
            <a:ext cx="4892308" cy="5606141"/>
          </a:xfrm>
        </p:spPr>
        <p:txBody>
          <a:bodyPr anchor="ctr">
            <a:normAutofit/>
          </a:bodyPr>
          <a:lstStyle/>
          <a:p>
            <a:r>
              <a:rPr lang="en-US" sz="1800">
                <a:hlinkClick r:id="rId2"/>
              </a:rPr>
              <a:t>goo.gl/htq1GE</a:t>
            </a:r>
            <a:endParaRPr lang="en-US" sz="1800"/>
          </a:p>
          <a:p>
            <a:r>
              <a:rPr lang="en-US" sz="1800"/>
              <a:t>Includes </a:t>
            </a:r>
          </a:p>
          <a:p>
            <a:pPr lvl="1"/>
            <a:r>
              <a:rPr lang="en-US" sz="1800"/>
              <a:t>In class example blank templates</a:t>
            </a:r>
          </a:p>
          <a:p>
            <a:pPr lvl="1"/>
            <a:r>
              <a:rPr lang="en-US" sz="1800"/>
              <a:t>Completed Version of the final apps</a:t>
            </a:r>
          </a:p>
          <a:p>
            <a:pPr lvl="1"/>
            <a:r>
              <a:rPr lang="en-US" sz="1800"/>
              <a:t>This power point presentation</a:t>
            </a:r>
          </a:p>
          <a:p>
            <a:r>
              <a:rPr lang="en-US" sz="1800"/>
              <a:t>Download files to a single folder on your laptop.</a:t>
            </a:r>
            <a:br>
              <a:rPr lang="en-US" sz="1800"/>
            </a:br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74330003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499" y="492826"/>
            <a:ext cx="8379557" cy="3581400"/>
          </a:xfr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2191692" y="4502732"/>
            <a:ext cx="8461169" cy="1933695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Tab Items </a:t>
            </a:r>
            <a:r>
              <a:rPr lang="mr-IN" dirty="0"/>
              <a:t>–</a:t>
            </a:r>
            <a:r>
              <a:rPr lang="en-US" dirty="0"/>
              <a:t> by name in Menu</a:t>
            </a:r>
          </a:p>
          <a:p>
            <a:r>
              <a:rPr lang="en-US" dirty="0"/>
              <a:t>Row\Page </a:t>
            </a:r>
            <a:r>
              <a:rPr lang="mr-IN" dirty="0"/>
              <a:t>– </a:t>
            </a:r>
            <a:r>
              <a:rPr lang="en-US" dirty="0"/>
              <a:t>based layouts</a:t>
            </a:r>
          </a:p>
          <a:p>
            <a:r>
              <a:rPr lang="en-US" dirty="0"/>
              <a:t>Box</a:t>
            </a:r>
            <a:r>
              <a:rPr lang="mr-IN" dirty="0"/>
              <a:t> – </a:t>
            </a:r>
            <a:r>
              <a:rPr lang="en-US" dirty="0"/>
              <a:t>All contents should go in a box</a:t>
            </a:r>
          </a:p>
          <a:p>
            <a:pPr lvl="1"/>
            <a:r>
              <a:rPr lang="en-US" dirty="0"/>
              <a:t>Page is broken into 12 equal bars. Width can be 1-12</a:t>
            </a:r>
          </a:p>
          <a:p>
            <a:pPr lvl="1"/>
            <a:r>
              <a:rPr lang="en-US" dirty="0"/>
              <a:t>If 12+ is specified content will kick to new row automatically, anything unspecified will get squished.</a:t>
            </a:r>
          </a:p>
          <a:p>
            <a:r>
              <a:rPr lang="en-US" dirty="0"/>
              <a:t>Inputs</a:t>
            </a:r>
            <a:r>
              <a:rPr lang="mr-IN" dirty="0"/>
              <a:t> –</a:t>
            </a:r>
            <a:r>
              <a:rPr lang="en-US" dirty="0"/>
              <a:t> can also go in boxes here should be clear what visuals they work with.</a:t>
            </a:r>
          </a:p>
        </p:txBody>
      </p:sp>
    </p:spTree>
    <p:extLst>
      <p:ext uri="{BB962C8B-B14F-4D97-AF65-F5344CB8AC3E}">
        <p14:creationId xmlns:p14="http://schemas.microsoft.com/office/powerpoint/2010/main" val="246784949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449BC34D-9C23-4D6D-8213-1F471AF85B3F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FA0F5D6C-5025-4D7E-82DD-C2C6FDA1E75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7" name="Freeform 6">
              <a:extLst>
                <a:ext uri="{FF2B5EF4-FFF2-40B4-BE49-F238E27FC236}">
                  <a16:creationId xmlns:a16="http://schemas.microsoft.com/office/drawing/2014/main" id="{E2AF2C17-4AB4-4402-B84B-129EF95D161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1F9A0C1C-8ABC-401B-8FE9-AC9327C4C58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6">
            <a:extLst>
              <a:ext uri="{FF2B5EF4-FFF2-40B4-BE49-F238E27FC236}">
                <a16:creationId xmlns:a16="http://schemas.microsoft.com/office/drawing/2014/main" id="{A9D08DBA-0326-4C4E-ACFB-576F3ABDD2D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94670" y="2016617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3" name="Freeform 6">
            <a:extLst>
              <a:ext uri="{FF2B5EF4-FFF2-40B4-BE49-F238E27FC236}">
                <a16:creationId xmlns:a16="http://schemas.microsoft.com/office/drawing/2014/main" id="{BA5783C3-2F96-40A7-A24F-30CB07AA392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649163" y="634028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A970CC4-5FA2-F541-98AA-43C41EC589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9023" y="1680687"/>
            <a:ext cx="5659222" cy="3695818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F1AA2819-B156-124D-81EE-EB81DD346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4186" y="634028"/>
            <a:ext cx="3355942" cy="373283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600"/>
              <a:t>practice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A0D8C01-B21F-964D-95C7-D634FF1307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54186" y="4436462"/>
            <a:ext cx="3355942" cy="1794656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2300" dirty="0"/>
              <a:t>Dashboard - Blank</a:t>
            </a:r>
          </a:p>
        </p:txBody>
      </p:sp>
    </p:spTree>
    <p:extLst>
      <p:ext uri="{BB962C8B-B14F-4D97-AF65-F5344CB8AC3E}">
        <p14:creationId xmlns:p14="http://schemas.microsoft.com/office/powerpoint/2010/main" val="408356156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Based Inputs</a:t>
            </a:r>
          </a:p>
        </p:txBody>
      </p:sp>
    </p:spTree>
    <p:extLst>
      <p:ext uri="{BB962C8B-B14F-4D97-AF65-F5344CB8AC3E}">
        <p14:creationId xmlns:p14="http://schemas.microsoft.com/office/powerpoint/2010/main" val="421418729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8400" y="511144"/>
            <a:ext cx="3656419" cy="1485900"/>
          </a:xfrm>
        </p:spPr>
        <p:txBody>
          <a:bodyPr>
            <a:normAutofit/>
          </a:bodyPr>
          <a:lstStyle/>
          <a:p>
            <a:r>
              <a:rPr lang="en-US" dirty="0"/>
              <a:t>Data Table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1168400" y="1522911"/>
            <a:ext cx="8299753" cy="948267"/>
          </a:xfrm>
        </p:spPr>
        <p:txBody>
          <a:bodyPr>
            <a:normAutofit/>
          </a:bodyPr>
          <a:lstStyle/>
          <a:p>
            <a:r>
              <a:rPr lang="en-US" dirty="0"/>
              <a:t>The DT::</a:t>
            </a:r>
            <a:r>
              <a:rPr lang="en-US" dirty="0" err="1"/>
              <a:t>datatable</a:t>
            </a:r>
            <a:r>
              <a:rPr lang="en-US" dirty="0"/>
              <a:t> outputs has many inputs you can use to control other plots or outputs.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355518-149E-B04F-9E2F-CC18D5A426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097" y="3606800"/>
            <a:ext cx="11236656" cy="304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7E7050C2-ADDD-5143-9BB4-164F6B40C3AE}"/>
              </a:ext>
            </a:extLst>
          </p:cNvPr>
          <p:cNvSpPr txBox="1">
            <a:spLocks/>
          </p:cNvSpPr>
          <p:nvPr/>
        </p:nvSpPr>
        <p:spPr>
          <a:xfrm>
            <a:off x="5640336" y="2739995"/>
            <a:ext cx="3656419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Before</a:t>
            </a:r>
          </a:p>
        </p:txBody>
      </p:sp>
    </p:spTree>
    <p:extLst>
      <p:ext uri="{BB962C8B-B14F-4D97-AF65-F5344CB8AC3E}">
        <p14:creationId xmlns:p14="http://schemas.microsoft.com/office/powerpoint/2010/main" val="422600497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8400" y="511144"/>
            <a:ext cx="3656419" cy="1485900"/>
          </a:xfrm>
        </p:spPr>
        <p:txBody>
          <a:bodyPr>
            <a:normAutofit/>
          </a:bodyPr>
          <a:lstStyle/>
          <a:p>
            <a:r>
              <a:rPr lang="en-US" dirty="0"/>
              <a:t>Data Table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1168400" y="1522911"/>
            <a:ext cx="8299753" cy="948267"/>
          </a:xfrm>
        </p:spPr>
        <p:txBody>
          <a:bodyPr>
            <a:normAutofit/>
          </a:bodyPr>
          <a:lstStyle/>
          <a:p>
            <a:r>
              <a:rPr lang="en-US" dirty="0"/>
              <a:t>The DT::</a:t>
            </a:r>
            <a:r>
              <a:rPr lang="en-US" dirty="0" err="1"/>
              <a:t>datatable</a:t>
            </a:r>
            <a:r>
              <a:rPr lang="en-US" dirty="0"/>
              <a:t> outputs has many inputs you can use to control other plots or outputs.</a:t>
            </a:r>
          </a:p>
          <a:p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E7050C2-ADDD-5143-9BB4-164F6B40C3AE}"/>
              </a:ext>
            </a:extLst>
          </p:cNvPr>
          <p:cNvSpPr txBox="1">
            <a:spLocks/>
          </p:cNvSpPr>
          <p:nvPr/>
        </p:nvSpPr>
        <p:spPr>
          <a:xfrm>
            <a:off x="5811734" y="2739995"/>
            <a:ext cx="3656419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After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A33E70-95C1-4048-85B9-07F9B1F0EB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200" y="3606508"/>
            <a:ext cx="11226800" cy="3012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87245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8400" y="511144"/>
            <a:ext cx="3656419" cy="1485900"/>
          </a:xfrm>
        </p:spPr>
        <p:txBody>
          <a:bodyPr>
            <a:normAutofit/>
          </a:bodyPr>
          <a:lstStyle/>
          <a:p>
            <a:r>
              <a:rPr lang="en-US" dirty="0"/>
              <a:t>Data Table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1168400" y="1522911"/>
            <a:ext cx="8299753" cy="948267"/>
          </a:xfrm>
        </p:spPr>
        <p:txBody>
          <a:bodyPr>
            <a:normAutofit/>
          </a:bodyPr>
          <a:lstStyle/>
          <a:p>
            <a:r>
              <a:rPr lang="en-US" dirty="0"/>
              <a:t>The DT::</a:t>
            </a:r>
            <a:r>
              <a:rPr lang="en-US" dirty="0" err="1"/>
              <a:t>datatable</a:t>
            </a:r>
            <a:r>
              <a:rPr lang="en-US" dirty="0"/>
              <a:t> outputs has many inputs you can use to control other plots or outputs.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9AD10C-6F68-1044-90ED-A02E328B3F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3701" y="2742110"/>
            <a:ext cx="9327936" cy="2947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42283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reactive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6161" y="1877093"/>
            <a:ext cx="3251200" cy="3251200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4577673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Everything in R is a Function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2286000"/>
            <a:ext cx="9601200" cy="4186052"/>
          </a:xfrm>
        </p:spPr>
        <p:txBody>
          <a:bodyPr>
            <a:normAutofit/>
          </a:bodyPr>
          <a:lstStyle/>
          <a:p>
            <a:r>
              <a:rPr lang="en-US" dirty="0"/>
              <a:t>Reactive Datasets are a functions you can call whenever you need a set of actions to occur based off of filters in your application</a:t>
            </a:r>
          </a:p>
          <a:p>
            <a:r>
              <a:rPr lang="en-US" dirty="0"/>
              <a:t>They should be used whenever you are using the same inputs/filters on the same data for multiple outputs/visuals.</a:t>
            </a:r>
          </a:p>
          <a:p>
            <a:r>
              <a:rPr lang="en-US" dirty="0"/>
              <a:t>You can call reactive functions within other reactive functions for simple</a:t>
            </a:r>
          </a:p>
          <a:p>
            <a:r>
              <a:rPr lang="en-US" dirty="0"/>
              <a:t>These go in the server function/files</a:t>
            </a:r>
          </a:p>
          <a:p>
            <a:r>
              <a:rPr lang="en-US" dirty="0"/>
              <a:t>They are called as any function but with no arguments</a:t>
            </a:r>
          </a:p>
          <a:p>
            <a:r>
              <a:rPr lang="en-US" dirty="0"/>
              <a:t>Caches results to speed up loading</a:t>
            </a:r>
          </a:p>
          <a:p>
            <a:r>
              <a:rPr lang="en-US" dirty="0"/>
              <a:t>Ensures your visuals are all showing the same information</a:t>
            </a:r>
          </a:p>
          <a:p>
            <a:r>
              <a:rPr lang="en-US" dirty="0"/>
              <a:t>Shorter more legible code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50089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Reactive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6000"/>
            <a:ext cx="5181600" cy="2226624"/>
          </a:xfrm>
        </p:spPr>
        <p:txBody>
          <a:bodyPr/>
          <a:lstStyle/>
          <a:p>
            <a:r>
              <a:rPr lang="en-US" dirty="0"/>
              <a:t>Using our Shiny Dashboard from last week we have a bunch of plots and info boxes using the same data and filters.</a:t>
            </a:r>
          </a:p>
          <a:p>
            <a:r>
              <a:rPr lang="en-US" dirty="0"/>
              <a:t>If we add reactive functions we can call the filtered data automatically in each output.</a:t>
            </a:r>
          </a:p>
          <a:p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7825" y="1707387"/>
            <a:ext cx="4448175" cy="1826092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8625" y="4617212"/>
            <a:ext cx="10058400" cy="1936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17371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B9FDB4D-53B1-C446-9EE4-5C0F4B1947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275" y="1772909"/>
            <a:ext cx="6900380" cy="331218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9666" y="1314922"/>
            <a:ext cx="3176246" cy="300013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4800"/>
              <a:t>Practice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69666" y="4458645"/>
            <a:ext cx="3176246" cy="1656413"/>
          </a:xfrm>
        </p:spPr>
        <p:txBody>
          <a:bodyPr vert="horz" lIns="91440" tIns="45720" rIns="91440" bIns="45720" rtlCol="0">
            <a:normAutofit/>
          </a:bodyPr>
          <a:lstStyle/>
          <a:p>
            <a:pPr algn="l"/>
            <a:r>
              <a:rPr lang="en-US" sz="2000" dirty="0"/>
              <a:t>Dashboard - Blank</a:t>
            </a:r>
          </a:p>
        </p:txBody>
      </p:sp>
    </p:spTree>
    <p:extLst>
      <p:ext uri="{BB962C8B-B14F-4D97-AF65-F5344CB8AC3E}">
        <p14:creationId xmlns:p14="http://schemas.microsoft.com/office/powerpoint/2010/main" val="13216918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 title="Background Shape">
            <a:extLst>
              <a:ext uri="{FF2B5EF4-FFF2-40B4-BE49-F238E27FC236}">
                <a16:creationId xmlns:a16="http://schemas.microsoft.com/office/drawing/2014/main" id="{3362DFFC-4DCC-48EE-B781-94D04B95F1E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 title="Divider Bar">
            <a:extLst>
              <a:ext uri="{FF2B5EF4-FFF2-40B4-BE49-F238E27FC236}">
                <a16:creationId xmlns:a16="http://schemas.microsoft.com/office/drawing/2014/main" id="{18B8B265-E68C-4B64-9238-781F0102C57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ED06EE4-A200-3444-8F70-59A3B0B56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1" y="631373"/>
            <a:ext cx="4018839" cy="5582784"/>
          </a:xfrm>
        </p:spPr>
        <p:txBody>
          <a:bodyPr anchor="t">
            <a:normAutofit/>
          </a:bodyPr>
          <a:lstStyle/>
          <a:p>
            <a:pPr algn="r"/>
            <a:r>
              <a:rPr lang="en-US" sz="5400">
                <a:solidFill>
                  <a:schemeClr val="bg2"/>
                </a:solidFill>
              </a:rPr>
              <a:t>R Projects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C798014-C3FF-E141-A325-90C45B42A2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76720" y="631373"/>
            <a:ext cx="4892308" cy="5606141"/>
          </a:xfrm>
        </p:spPr>
        <p:txBody>
          <a:bodyPr anchor="ctr">
            <a:normAutofit/>
          </a:bodyPr>
          <a:lstStyle/>
          <a:p>
            <a:r>
              <a:rPr lang="en-US" sz="1800"/>
              <a:t>Projects let us easily get back to whatever state we were working in on, not just for shiny apps.</a:t>
            </a:r>
          </a:p>
          <a:p>
            <a:r>
              <a:rPr lang="en-US" sz="1800"/>
              <a:t>Open a new project:</a:t>
            </a:r>
          </a:p>
          <a:p>
            <a:pPr lvl="1"/>
            <a:r>
              <a:rPr lang="en-US" sz="1800"/>
              <a:t>File</a:t>
            </a:r>
          </a:p>
          <a:p>
            <a:pPr lvl="1"/>
            <a:r>
              <a:rPr lang="en-US" sz="1800"/>
              <a:t>New Project</a:t>
            </a:r>
          </a:p>
          <a:p>
            <a:pPr lvl="1"/>
            <a:r>
              <a:rPr lang="en-US" sz="1800"/>
              <a:t>Existing Directory  - Select the location you saved all of the google drive files</a:t>
            </a:r>
          </a:p>
        </p:txBody>
      </p:sp>
    </p:spTree>
    <p:extLst>
      <p:ext uri="{BB962C8B-B14F-4D97-AF65-F5344CB8AC3E}">
        <p14:creationId xmlns:p14="http://schemas.microsoft.com/office/powerpoint/2010/main" val="375820506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Update inputs and more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369187022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09676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Updates &amp; Observe Events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Any time you wish to update part of your UI you will need to include an event observer. </a:t>
            </a:r>
          </a:p>
          <a:p>
            <a:r>
              <a:rPr lang="en-US" dirty="0"/>
              <a:t>Here you will be observing an input that your user can interact with</a:t>
            </a:r>
          </a:p>
          <a:p>
            <a:r>
              <a:rPr lang="en-US" dirty="0"/>
              <a:t>Observers can be done in one of two ways. Event observers or generic observer function</a:t>
            </a:r>
          </a:p>
          <a:p>
            <a:pPr lvl="1"/>
            <a:r>
              <a:rPr lang="en-US" dirty="0" err="1"/>
              <a:t>observeEvent</a:t>
            </a:r>
            <a:r>
              <a:rPr lang="en-US" dirty="0"/>
              <a:t>() when you are observing a particular input</a:t>
            </a:r>
          </a:p>
          <a:p>
            <a:pPr lvl="1"/>
            <a:r>
              <a:rPr lang="en-US" dirty="0"/>
              <a:t>observe() works if you want to observe multiple things, or non-input based </a:t>
            </a:r>
            <a:r>
              <a:rPr lang="en-US"/>
              <a:t>object such as </a:t>
            </a:r>
            <a:r>
              <a:rPr lang="en-US" dirty="0"/>
              <a:t>the </a:t>
            </a:r>
            <a:r>
              <a:rPr lang="en-US"/>
              <a:t>output or content of </a:t>
            </a:r>
            <a:r>
              <a:rPr lang="en-US" dirty="0"/>
              <a:t>a </a:t>
            </a:r>
            <a:r>
              <a:rPr lang="en-US"/>
              <a:t>reactive function.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587178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 Observer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Here we will look at how I use this in the Burgh’s Eye View 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075" y="3444657"/>
            <a:ext cx="8805835" cy="2813435"/>
          </a:xfrm>
        </p:spPr>
      </p:pic>
    </p:spTree>
    <p:extLst>
      <p:ext uri="{BB962C8B-B14F-4D97-AF65-F5344CB8AC3E}">
        <p14:creationId xmlns:p14="http://schemas.microsoft.com/office/powerpoint/2010/main" val="396952353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2"/>
          <a:lstStyle/>
          <a:p>
            <a:r>
              <a:rPr lang="en-US" dirty="0"/>
              <a:t>Before: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After: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2306251"/>
            <a:ext cx="4448175" cy="3540898"/>
          </a:xfrm>
        </p:spPr>
      </p:pic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4625" y="2314923"/>
            <a:ext cx="4448175" cy="3523554"/>
          </a:xfrm>
        </p:spPr>
      </p:pic>
    </p:spTree>
    <p:extLst>
      <p:ext uri="{BB962C8B-B14F-4D97-AF65-F5344CB8AC3E}">
        <p14:creationId xmlns:p14="http://schemas.microsoft.com/office/powerpoint/2010/main" val="217065914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Notifications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72865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Notification Example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913" y="2171700"/>
            <a:ext cx="10561520" cy="10695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009A7E8-0124-DA41-892F-58A44F777D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4173" y="3330121"/>
            <a:ext cx="5715000" cy="279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548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Bookmarking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615526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Bookmarking Example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4425042"/>
            <a:ext cx="7427641" cy="47352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2171699"/>
            <a:ext cx="10131744" cy="1355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60415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 Bars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0714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Basic Concepts of Shiny apps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2240612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 Bar Example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0250" y="1428750"/>
            <a:ext cx="8343900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76894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55228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Shiny &amp; </a:t>
            </a:r>
            <a:r>
              <a:rPr lang="en-US" dirty="0" err="1"/>
              <a:t>RMarkdown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Section 6</a:t>
            </a:r>
          </a:p>
        </p:txBody>
      </p:sp>
    </p:spTree>
    <p:extLst>
      <p:ext uri="{BB962C8B-B14F-4D97-AF65-F5344CB8AC3E}">
        <p14:creationId xmlns:p14="http://schemas.microsoft.com/office/powerpoint/2010/main" val="34950638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Flexdashboards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08675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Flex Dashboard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code is handled within the Markdown Style</a:t>
            </a:r>
          </a:p>
          <a:p>
            <a:r>
              <a:rPr lang="en-US" dirty="0"/>
              <a:t>You can embed standalone shiny apps, or use elements from the dashboard at large.</a:t>
            </a:r>
          </a:p>
          <a:p>
            <a:r>
              <a:rPr lang="en-US" dirty="0"/>
              <a:t>More limited structure than shiny apps, but…</a:t>
            </a:r>
          </a:p>
          <a:p>
            <a:pPr lvl="1"/>
            <a:r>
              <a:rPr lang="en-US" dirty="0"/>
              <a:t>It’s easier</a:t>
            </a:r>
          </a:p>
          <a:p>
            <a:pPr lvl="1"/>
            <a:r>
              <a:rPr lang="en-US" dirty="0"/>
              <a:t>Looks nicer</a:t>
            </a:r>
          </a:p>
          <a:p>
            <a:r>
              <a:rPr lang="en-US" dirty="0"/>
              <a:t>No server/output issues, its all handled in the background</a:t>
            </a:r>
          </a:p>
        </p:txBody>
      </p:sp>
    </p:spTree>
    <p:extLst>
      <p:ext uri="{BB962C8B-B14F-4D97-AF65-F5344CB8AC3E}">
        <p14:creationId xmlns:p14="http://schemas.microsoft.com/office/powerpoint/2010/main" val="237636644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 title="Side bar">
            <a:extLst>
              <a:ext uri="{FF2B5EF4-FFF2-40B4-BE49-F238E27FC236}">
                <a16:creationId xmlns:a16="http://schemas.microsoft.com/office/drawing/2014/main" id="{B9F89C22-0475-4427-B7C8-0269AD40E3EC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B2A5B436-7ECA-1741-9059-E9911BA0D6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9577" y="1879600"/>
            <a:ext cx="6667510" cy="363279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F2B69F1-E874-6D4F-90EC-9CDCFB6B74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3562" y="685800"/>
            <a:ext cx="10493524" cy="1485900"/>
          </a:xfrm>
        </p:spPr>
        <p:txBody>
          <a:bodyPr>
            <a:normAutofit/>
          </a:bodyPr>
          <a:lstStyle/>
          <a:p>
            <a:r>
              <a:rPr lang="en-US" dirty="0"/>
              <a:t>Setup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1023562" y="2286000"/>
            <a:ext cx="5072437" cy="3581400"/>
          </a:xfrm>
        </p:spPr>
        <p:txBody>
          <a:bodyPr>
            <a:normAutofit/>
          </a:bodyPr>
          <a:lstStyle/>
          <a:p>
            <a:r>
              <a:rPr lang="en-US" sz="1800" dirty="0">
                <a:hlinkClick r:id="rId3"/>
              </a:rPr>
              <a:t>Other options</a:t>
            </a:r>
            <a:endParaRPr lang="en-US" sz="1800" dirty="0"/>
          </a:p>
          <a:p>
            <a:pPr lvl="1"/>
            <a:r>
              <a:rPr lang="en-US" sz="1800" dirty="0"/>
              <a:t>Logo</a:t>
            </a:r>
          </a:p>
          <a:p>
            <a:pPr lvl="1"/>
            <a:r>
              <a:rPr lang="en-US" sz="1800" dirty="0" err="1"/>
              <a:t>NavBar</a:t>
            </a:r>
            <a:r>
              <a:rPr lang="en-US" sz="1800" dirty="0"/>
              <a:t> Icons</a:t>
            </a:r>
          </a:p>
          <a:p>
            <a:pPr lvl="1"/>
            <a:r>
              <a:rPr lang="en-US" sz="1800" dirty="0"/>
              <a:t>Embed Code</a:t>
            </a:r>
          </a:p>
          <a:p>
            <a:pPr lvl="1"/>
            <a:r>
              <a:rPr lang="en-US" sz="1800" dirty="0"/>
              <a:t>Sharing Links</a:t>
            </a:r>
          </a:p>
          <a:p>
            <a:pPr lvl="1"/>
            <a:r>
              <a:rPr lang="en-US" sz="1800" dirty="0"/>
              <a:t>Custom CSS file</a:t>
            </a:r>
          </a:p>
          <a:p>
            <a:pPr lvl="1"/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lvl="1"/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66102434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449BC34D-9C23-4D6D-8213-1F471AF85B3F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FA0F5D6C-5025-4D7E-82DD-C2C6FDA1E75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E2AF2C17-4AB4-4402-B84B-129EF95D161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5D213B41-AC9B-4E61-BEED-FF4C168A894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6">
            <a:extLst>
              <a:ext uri="{FF2B5EF4-FFF2-40B4-BE49-F238E27FC236}">
                <a16:creationId xmlns:a16="http://schemas.microsoft.com/office/drawing/2014/main" id="{628FBD9F-3B86-4C98-8F77-38332073773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V="1">
            <a:off x="7838485" y="614084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8" name="Freeform 6">
            <a:extLst>
              <a:ext uri="{FF2B5EF4-FFF2-40B4-BE49-F238E27FC236}">
                <a16:creationId xmlns:a16="http://schemas.microsoft.com/office/drawing/2014/main" id="{D8BB75D5-93A7-4EC9-A2FB-DCBDE6DE300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H="1">
            <a:off x="1046527" y="-133294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A71E52C-A457-D947-8F62-BFE20A4863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7753" y="1150341"/>
            <a:ext cx="9487390" cy="25853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D97AEF-DC7B-2F42-AA4D-716A239C7A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230" y="4484772"/>
            <a:ext cx="10869750" cy="123729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7200" cap="all"/>
              <a:t>Global Sidebar</a:t>
            </a:r>
          </a:p>
        </p:txBody>
      </p:sp>
    </p:spTree>
    <p:extLst>
      <p:ext uri="{BB962C8B-B14F-4D97-AF65-F5344CB8AC3E}">
        <p14:creationId xmlns:p14="http://schemas.microsoft.com/office/powerpoint/2010/main" val="245708837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449BC34D-9C23-4D6D-8213-1F471AF85B3F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FA0F5D6C-5025-4D7E-82DD-C2C6FDA1E75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E2AF2C17-4AB4-4402-B84B-129EF95D161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5D213B41-AC9B-4E61-BEED-FF4C168A894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6">
            <a:extLst>
              <a:ext uri="{FF2B5EF4-FFF2-40B4-BE49-F238E27FC236}">
                <a16:creationId xmlns:a16="http://schemas.microsoft.com/office/drawing/2014/main" id="{628FBD9F-3B86-4C98-8F77-38332073773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V="1">
            <a:off x="7838485" y="614084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7" name="Freeform 6">
            <a:extLst>
              <a:ext uri="{FF2B5EF4-FFF2-40B4-BE49-F238E27FC236}">
                <a16:creationId xmlns:a16="http://schemas.microsoft.com/office/drawing/2014/main" id="{D8BB75D5-93A7-4EC9-A2FB-DCBDE6DE300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H="1">
            <a:off x="1046527" y="-133294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28B884-ECBC-E24E-9D02-6B8BCB3D0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4011" y="1150341"/>
            <a:ext cx="8914874" cy="25853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D97AEF-DC7B-2F42-AA4D-716A239C7A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230" y="4484772"/>
            <a:ext cx="10869750" cy="123729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7200" cap="all"/>
              <a:t>Page Sidebar</a:t>
            </a:r>
          </a:p>
        </p:txBody>
      </p:sp>
    </p:spTree>
    <p:extLst>
      <p:ext uri="{BB962C8B-B14F-4D97-AF65-F5344CB8AC3E}">
        <p14:creationId xmlns:p14="http://schemas.microsoft.com/office/powerpoint/2010/main" val="66268498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17">
            <a:extLst>
              <a:ext uri="{FF2B5EF4-FFF2-40B4-BE49-F238E27FC236}">
                <a16:creationId xmlns:a16="http://schemas.microsoft.com/office/drawing/2014/main" id="{449BC34D-9C23-4D6D-8213-1F471AF85B3F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FA0F5D6C-5025-4D7E-82DD-C2C6FDA1E75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E2AF2C17-4AB4-4402-B84B-129EF95D161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29" name="Rectangle 21">
            <a:extLst>
              <a:ext uri="{FF2B5EF4-FFF2-40B4-BE49-F238E27FC236}">
                <a16:creationId xmlns:a16="http://schemas.microsoft.com/office/drawing/2014/main" id="{46433AC8-8A78-46AB-B013-07DC9D75258C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 6">
            <a:extLst>
              <a:ext uri="{FF2B5EF4-FFF2-40B4-BE49-F238E27FC236}">
                <a16:creationId xmlns:a16="http://schemas.microsoft.com/office/drawing/2014/main" id="{37E10E69-B2A5-4F8D-A7C0-F958BB7B47C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542142" y="2016617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31" name="Freeform 6">
            <a:extLst>
              <a:ext uri="{FF2B5EF4-FFF2-40B4-BE49-F238E27FC236}">
                <a16:creationId xmlns:a16="http://schemas.microsoft.com/office/drawing/2014/main" id="{2E4B17F2-7877-4CC5-B6F6-F4147FE7B29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649163" y="634028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62148D14-4463-5445-B4BD-FC63736FBA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7949" y="1333221"/>
            <a:ext cx="2206766" cy="43915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FC3E259-F12B-DF4D-BB96-E3954EC45B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7291" y="634028"/>
            <a:ext cx="6221689" cy="373283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7200" cap="all"/>
              <a:t>Side Bar</a:t>
            </a:r>
          </a:p>
        </p:txBody>
      </p:sp>
    </p:spTree>
    <p:extLst>
      <p:ext uri="{BB962C8B-B14F-4D97-AF65-F5344CB8AC3E}">
        <p14:creationId xmlns:p14="http://schemas.microsoft.com/office/powerpoint/2010/main" val="310021135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449BC34D-9C23-4D6D-8213-1F471AF85B3F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FA0F5D6C-5025-4D7E-82DD-C2C6FDA1E75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E2AF2C17-4AB4-4402-B84B-129EF95D161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5D213B41-AC9B-4E61-BEED-FF4C168A894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6">
            <a:extLst>
              <a:ext uri="{FF2B5EF4-FFF2-40B4-BE49-F238E27FC236}">
                <a16:creationId xmlns:a16="http://schemas.microsoft.com/office/drawing/2014/main" id="{628FBD9F-3B86-4C98-8F77-38332073773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V="1">
            <a:off x="7838485" y="614084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8" name="Freeform 6">
            <a:extLst>
              <a:ext uri="{FF2B5EF4-FFF2-40B4-BE49-F238E27FC236}">
                <a16:creationId xmlns:a16="http://schemas.microsoft.com/office/drawing/2014/main" id="{D8BB75D5-93A7-4EC9-A2FB-DCBDE6DE300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H="1">
            <a:off x="1046527" y="-133294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334D817-5CE5-CB40-939D-497BD4EFB5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34404" y="1150341"/>
            <a:ext cx="7894088" cy="25853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EF0A17A-C7C3-BC48-BFC4-7DC2CBFDDF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230" y="4484772"/>
            <a:ext cx="10869750" cy="123729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7200" cap="all"/>
              <a:t>Value Box</a:t>
            </a:r>
          </a:p>
        </p:txBody>
      </p:sp>
    </p:spTree>
    <p:extLst>
      <p:ext uri="{BB962C8B-B14F-4D97-AF65-F5344CB8AC3E}">
        <p14:creationId xmlns:p14="http://schemas.microsoft.com/office/powerpoint/2010/main" val="9237586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D87FA9-E0E2-2D43-86C3-F7E249C1B81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App</a:t>
            </a:r>
          </a:p>
          <a:p>
            <a:pPr lvl="1"/>
            <a:r>
              <a:rPr lang="en-US" dirty="0">
                <a:hlinkClick r:id="rId2"/>
              </a:rPr>
              <a:t>https://gallery.shinyapps.io/lego-viz/</a:t>
            </a:r>
            <a:endParaRPr lang="en-US" dirty="0"/>
          </a:p>
          <a:p>
            <a:r>
              <a:rPr lang="en-US" dirty="0"/>
              <a:t>Shiny Dashboard</a:t>
            </a:r>
          </a:p>
          <a:p>
            <a:pPr lvl="1"/>
            <a:r>
              <a:rPr lang="en-US" dirty="0">
                <a:hlinkClick r:id="rId3"/>
              </a:rPr>
              <a:t>https://gallery.shinyapps.io/087-crandash/</a:t>
            </a:r>
            <a:endParaRPr lang="en-US" dirty="0"/>
          </a:p>
          <a:p>
            <a:r>
              <a:rPr lang="en-US" dirty="0" err="1"/>
              <a:t>Flexdashboard</a:t>
            </a:r>
            <a:endParaRPr lang="en-US" dirty="0"/>
          </a:p>
          <a:p>
            <a:pPr lvl="1"/>
            <a:r>
              <a:rPr lang="en-US" dirty="0">
                <a:hlinkClick r:id="rId4"/>
              </a:rPr>
              <a:t>https://pittsburghpa.shinyapps.io/dashburgh/</a:t>
            </a:r>
            <a:r>
              <a:rPr lang="en-US" dirty="0"/>
              <a:t>	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A7E9615-4D57-5D4A-A14E-09EB430AAF9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Map:</a:t>
            </a:r>
          </a:p>
          <a:p>
            <a:pPr lvl="1"/>
            <a:r>
              <a:rPr lang="en-US" dirty="0">
                <a:hlinkClick r:id="rId5"/>
              </a:rPr>
              <a:t>https://pittsburghpa.shinyapps.io/BurghsEyeView</a:t>
            </a:r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81366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449BC34D-9C23-4D6D-8213-1F471AF85B3F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FA0F5D6C-5025-4D7E-82DD-C2C6FDA1E75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E2AF2C17-4AB4-4402-B84B-129EF95D161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5D213B41-AC9B-4E61-BEED-FF4C168A894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6">
            <a:extLst>
              <a:ext uri="{FF2B5EF4-FFF2-40B4-BE49-F238E27FC236}">
                <a16:creationId xmlns:a16="http://schemas.microsoft.com/office/drawing/2014/main" id="{628FBD9F-3B86-4C98-8F77-38332073773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V="1">
            <a:off x="7838485" y="614084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8" name="Freeform 6">
            <a:extLst>
              <a:ext uri="{FF2B5EF4-FFF2-40B4-BE49-F238E27FC236}">
                <a16:creationId xmlns:a16="http://schemas.microsoft.com/office/drawing/2014/main" id="{D8BB75D5-93A7-4EC9-A2FB-DCBDE6DE300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H="1">
            <a:off x="1046527" y="-133294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69EBB6F-1E55-BC4C-A7A0-ED07F58119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82862" y="1634731"/>
            <a:ext cx="9797173" cy="161653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CA4D53E-98A6-1549-8408-5B2129F738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230" y="4484772"/>
            <a:ext cx="10869750" cy="123729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7200" cap="all" dirty="0"/>
              <a:t>Plot</a:t>
            </a:r>
          </a:p>
        </p:txBody>
      </p:sp>
    </p:spTree>
    <p:extLst>
      <p:ext uri="{BB962C8B-B14F-4D97-AF65-F5344CB8AC3E}">
        <p14:creationId xmlns:p14="http://schemas.microsoft.com/office/powerpoint/2010/main" val="243026194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title="Side bar">
            <a:extLst>
              <a:ext uri="{FF2B5EF4-FFF2-40B4-BE49-F238E27FC236}">
                <a16:creationId xmlns:a16="http://schemas.microsoft.com/office/drawing/2014/main" id="{AA6EC888-B85F-410F-B430-06583E94BEEC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488911C-0EC7-40A9-9BCB-CA8A66E4623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3023EA8-527A-4FA2-A71D-626F912756C6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60C46CD6-ADBB-41BC-8969-7C707D4332E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B6C38415-998B-45FB-A12C-BD0B184CB80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C8D89F71-9459-4318-ACAE-874616C3ADA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0462" y="968188"/>
            <a:ext cx="10194046" cy="489423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F312118-79BE-8C4B-A955-940A82D47C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35009" y="1289918"/>
            <a:ext cx="9324951" cy="4242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1878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 title="Side bar">
            <a:extLst>
              <a:ext uri="{FF2B5EF4-FFF2-40B4-BE49-F238E27FC236}">
                <a16:creationId xmlns:a16="http://schemas.microsoft.com/office/drawing/2014/main" id="{BEC9E7FA-3295-45ED-8253-D23F9E44E1D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3822F288-CEE7-F34E-9E53-FCA702EBB7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561" y="1941128"/>
            <a:ext cx="10372004" cy="42265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168C29-8E3B-4444-9F4F-ECCC7D1A39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0667" y="685800"/>
            <a:ext cx="3656419" cy="1485900"/>
          </a:xfrm>
        </p:spPr>
        <p:txBody>
          <a:bodyPr>
            <a:normAutofit/>
          </a:bodyPr>
          <a:lstStyle/>
          <a:p>
            <a:r>
              <a:rPr lang="en-US"/>
              <a:t>Tabbed Row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675065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 title="Side bar">
            <a:extLst>
              <a:ext uri="{FF2B5EF4-FFF2-40B4-BE49-F238E27FC236}">
                <a16:creationId xmlns:a16="http://schemas.microsoft.com/office/drawing/2014/main" id="{AA6EC888-B85F-410F-B430-06583E94BEEC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488911C-0EC7-40A9-9BCB-CA8A66E4623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3023EA8-527A-4FA2-A71D-626F912756C6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60C46CD6-ADBB-41BC-8969-7C707D4332E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23" name="Freeform 6">
              <a:extLst>
                <a:ext uri="{FF2B5EF4-FFF2-40B4-BE49-F238E27FC236}">
                  <a16:creationId xmlns:a16="http://schemas.microsoft.com/office/drawing/2014/main" id="{B6C38415-998B-45FB-A12C-BD0B184CB80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C8D89F71-9459-4318-ACAE-874616C3ADA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0462" y="968188"/>
            <a:ext cx="10194046" cy="489423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Content Placeholder 4">
            <a:extLst>
              <a:ext uri="{FF2B5EF4-FFF2-40B4-BE49-F238E27FC236}">
                <a16:creationId xmlns:a16="http://schemas.microsoft.com/office/drawing/2014/main" id="{6723F70E-C378-3642-84EA-62A38D2DC6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35009" y="1289918"/>
            <a:ext cx="9324951" cy="4242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50367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449BC34D-9C23-4D6D-8213-1F471AF85B3F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FA0F5D6C-5025-4D7E-82DD-C2C6FDA1E75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E2AF2C17-4AB4-4402-B84B-129EF95D161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5D213B41-AC9B-4E61-BEED-FF4C168A894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6">
            <a:extLst>
              <a:ext uri="{FF2B5EF4-FFF2-40B4-BE49-F238E27FC236}">
                <a16:creationId xmlns:a16="http://schemas.microsoft.com/office/drawing/2014/main" id="{628FBD9F-3B86-4C98-8F77-38332073773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V="1">
            <a:off x="7838485" y="614084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8" name="Freeform 6">
            <a:extLst>
              <a:ext uri="{FF2B5EF4-FFF2-40B4-BE49-F238E27FC236}">
                <a16:creationId xmlns:a16="http://schemas.microsoft.com/office/drawing/2014/main" id="{D8BB75D5-93A7-4EC9-A2FB-DCBDE6DE300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H="1">
            <a:off x="1046527" y="-133294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0F36A10-905E-BE42-BBAE-2120EC9B51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82862" y="1646978"/>
            <a:ext cx="9797173" cy="159204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7C3BDEA-670B-424D-95C2-EBDB380521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230" y="4484772"/>
            <a:ext cx="10869750" cy="123729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7200" cap="all" dirty="0"/>
              <a:t>Data Table</a:t>
            </a:r>
          </a:p>
        </p:txBody>
      </p:sp>
    </p:spTree>
    <p:extLst>
      <p:ext uri="{BB962C8B-B14F-4D97-AF65-F5344CB8AC3E}">
        <p14:creationId xmlns:p14="http://schemas.microsoft.com/office/powerpoint/2010/main" val="200746208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 title="Side bar">
            <a:extLst>
              <a:ext uri="{FF2B5EF4-FFF2-40B4-BE49-F238E27FC236}">
                <a16:creationId xmlns:a16="http://schemas.microsoft.com/office/drawing/2014/main" id="{AA6EC888-B85F-410F-B430-06583E94BEEC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D488911C-0EC7-40A9-9BCB-CA8A66E4623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53023EA8-527A-4FA2-A71D-626F912756C6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50" name="Freeform 6">
              <a:extLst>
                <a:ext uri="{FF2B5EF4-FFF2-40B4-BE49-F238E27FC236}">
                  <a16:creationId xmlns:a16="http://schemas.microsoft.com/office/drawing/2014/main" id="{60C46CD6-ADBB-41BC-8969-7C707D4332E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51" name="Freeform 6">
              <a:extLst>
                <a:ext uri="{FF2B5EF4-FFF2-40B4-BE49-F238E27FC236}">
                  <a16:creationId xmlns:a16="http://schemas.microsoft.com/office/drawing/2014/main" id="{B6C38415-998B-45FB-A12C-BD0B184CB80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53" name="Rectangle 52">
            <a:extLst>
              <a:ext uri="{FF2B5EF4-FFF2-40B4-BE49-F238E27FC236}">
                <a16:creationId xmlns:a16="http://schemas.microsoft.com/office/drawing/2014/main" id="{C8D89F71-9459-4318-ACAE-874616C3ADA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0462" y="968188"/>
            <a:ext cx="10194046" cy="489423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Content Placeholder 5">
            <a:extLst>
              <a:ext uri="{FF2B5EF4-FFF2-40B4-BE49-F238E27FC236}">
                <a16:creationId xmlns:a16="http://schemas.microsoft.com/office/drawing/2014/main" id="{9C0848D2-16D7-B348-BFE9-B465624883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6867" y="1289918"/>
            <a:ext cx="9481235" cy="4242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7113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449BC34D-9C23-4D6D-8213-1F471AF85B3F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31" name="Freeform 6">
              <a:extLst>
                <a:ext uri="{FF2B5EF4-FFF2-40B4-BE49-F238E27FC236}">
                  <a16:creationId xmlns:a16="http://schemas.microsoft.com/office/drawing/2014/main" id="{FA0F5D6C-5025-4D7E-82DD-C2C6FDA1E75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32" name="Freeform 6">
              <a:extLst>
                <a:ext uri="{FF2B5EF4-FFF2-40B4-BE49-F238E27FC236}">
                  <a16:creationId xmlns:a16="http://schemas.microsoft.com/office/drawing/2014/main" id="{E2AF2C17-4AB4-4402-B84B-129EF95D161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5D213B41-AC9B-4E61-BEED-FF4C168A894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Freeform 6">
            <a:extLst>
              <a:ext uri="{FF2B5EF4-FFF2-40B4-BE49-F238E27FC236}">
                <a16:creationId xmlns:a16="http://schemas.microsoft.com/office/drawing/2014/main" id="{628FBD9F-3B86-4C98-8F77-38332073773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V="1">
            <a:off x="7838485" y="614084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38" name="Freeform 6">
            <a:extLst>
              <a:ext uri="{FF2B5EF4-FFF2-40B4-BE49-F238E27FC236}">
                <a16:creationId xmlns:a16="http://schemas.microsoft.com/office/drawing/2014/main" id="{D8BB75D5-93A7-4EC9-A2FB-DCBDE6DE300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H="1">
            <a:off x="1046527" y="-133294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1C47F20-0E51-EE4F-BCB7-4BEF43D5C8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82862" y="1646978"/>
            <a:ext cx="9797173" cy="159204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7C3BDEA-670B-424D-95C2-EBDB380521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230" y="4484772"/>
            <a:ext cx="10869750" cy="123729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7200" cap="all" dirty="0"/>
              <a:t>Gauge</a:t>
            </a:r>
          </a:p>
        </p:txBody>
      </p:sp>
    </p:spTree>
    <p:extLst>
      <p:ext uri="{BB962C8B-B14F-4D97-AF65-F5344CB8AC3E}">
        <p14:creationId xmlns:p14="http://schemas.microsoft.com/office/powerpoint/2010/main" val="18576891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449BC34D-9C23-4D6D-8213-1F471AF85B3F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FA0F5D6C-5025-4D7E-82DD-C2C6FDA1E75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E2AF2C17-4AB4-4402-B84B-129EF95D161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1F9A0C1C-8ABC-401B-8FE9-AC9327C4C58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6">
            <a:extLst>
              <a:ext uri="{FF2B5EF4-FFF2-40B4-BE49-F238E27FC236}">
                <a16:creationId xmlns:a16="http://schemas.microsoft.com/office/drawing/2014/main" id="{A9D08DBA-0326-4C4E-ACFB-576F3ABDD2D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94670" y="2016617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5" name="Freeform 6">
            <a:extLst>
              <a:ext uri="{FF2B5EF4-FFF2-40B4-BE49-F238E27FC236}">
                <a16:creationId xmlns:a16="http://schemas.microsoft.com/office/drawing/2014/main" id="{BA5783C3-2F96-40A7-A24F-30CB07AA392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649163" y="634028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14" name="Content Placeholder 6">
            <a:extLst>
              <a:ext uri="{FF2B5EF4-FFF2-40B4-BE49-F238E27FC236}">
                <a16:creationId xmlns:a16="http://schemas.microsoft.com/office/drawing/2014/main" id="{F6C7B44F-9A87-4846-8623-571FA2B0A1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9023" y="2117989"/>
            <a:ext cx="5659222" cy="2821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7C3BDEA-670B-424D-95C2-EBDB380521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4186" y="634028"/>
            <a:ext cx="3355942" cy="373283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cap="all"/>
              <a:t>Gauge</a:t>
            </a:r>
          </a:p>
        </p:txBody>
      </p:sp>
    </p:spTree>
    <p:extLst>
      <p:ext uri="{BB962C8B-B14F-4D97-AF65-F5344CB8AC3E}">
        <p14:creationId xmlns:p14="http://schemas.microsoft.com/office/powerpoint/2010/main" val="205224765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449BC34D-9C23-4D6D-8213-1F471AF85B3F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FA0F5D6C-5025-4D7E-82DD-C2C6FDA1E75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E2AF2C17-4AB4-4402-B84B-129EF95D161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1E954AF0-B5CC-4A16-ACDA-675B5694F2C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BE00FE-BB62-2841-9DB5-C3BD1DAC24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275" y="2048924"/>
            <a:ext cx="6900380" cy="2760152"/>
          </a:xfrm>
          <a:prstGeom prst="rect">
            <a:avLst/>
          </a:prstGeom>
        </p:spPr>
      </p:pic>
      <p:sp>
        <p:nvSpPr>
          <p:cNvPr id="16" name="Freeform 6">
            <a:extLst>
              <a:ext uri="{FF2B5EF4-FFF2-40B4-BE49-F238E27FC236}">
                <a16:creationId xmlns:a16="http://schemas.microsoft.com/office/drawing/2014/main" id="{325322DD-3792-4947-A96A-1B6D9D78696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983434" y="640080"/>
            <a:ext cx="2296028" cy="3674981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9666" y="1314922"/>
            <a:ext cx="3176246" cy="300013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4800"/>
              <a:t>Practice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69666" y="4458645"/>
            <a:ext cx="3176246" cy="1656413"/>
          </a:xfrm>
        </p:spPr>
        <p:txBody>
          <a:bodyPr vert="horz" lIns="91440" tIns="45720" rIns="91440" bIns="45720" rtlCol="0">
            <a:normAutofit/>
          </a:bodyPr>
          <a:lstStyle/>
          <a:p>
            <a:pPr algn="l"/>
            <a:r>
              <a:rPr lang="en-US" sz="2000" dirty="0" err="1"/>
              <a:t>Flexdashboard</a:t>
            </a:r>
            <a:r>
              <a:rPr lang="en-US" sz="2000" dirty="0"/>
              <a:t> - Blank</a:t>
            </a:r>
          </a:p>
        </p:txBody>
      </p:sp>
    </p:spTree>
    <p:extLst>
      <p:ext uri="{BB962C8B-B14F-4D97-AF65-F5344CB8AC3E}">
        <p14:creationId xmlns:p14="http://schemas.microsoft.com/office/powerpoint/2010/main" val="414912258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Flexdashboard</a:t>
            </a:r>
            <a:r>
              <a:rPr lang="en-US" dirty="0"/>
              <a:t>: Storyboard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E1FA9A-3279-D845-98BF-9D61AC2459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5768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Basic Parts of the function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1371600" y="2804983"/>
            <a:ext cx="9601589" cy="3768811"/>
          </a:xfrm>
        </p:spPr>
        <p:txBody>
          <a:bodyPr/>
          <a:lstStyle/>
          <a:p>
            <a:r>
              <a:rPr lang="en-US" b="1" dirty="0"/>
              <a:t>UI </a:t>
            </a:r>
            <a:r>
              <a:rPr lang="mr-IN" b="1" dirty="0"/>
              <a:t>–</a:t>
            </a:r>
            <a:r>
              <a:rPr lang="en-US" b="1" dirty="0"/>
              <a:t> User Interface</a:t>
            </a:r>
          </a:p>
          <a:p>
            <a:pPr lvl="1"/>
            <a:r>
              <a:rPr lang="en-US" dirty="0"/>
              <a:t>Builds the webpage</a:t>
            </a:r>
          </a:p>
          <a:p>
            <a:pPr lvl="1"/>
            <a:r>
              <a:rPr lang="en-US" dirty="0"/>
              <a:t>Can be done in R code OR HTML</a:t>
            </a:r>
          </a:p>
          <a:p>
            <a:r>
              <a:rPr lang="en-US" b="1" dirty="0"/>
              <a:t>Server</a:t>
            </a:r>
          </a:p>
          <a:p>
            <a:pPr lvl="1"/>
            <a:r>
              <a:rPr lang="en-US" dirty="0"/>
              <a:t>Generates all reactive content</a:t>
            </a:r>
          </a:p>
          <a:p>
            <a:pPr lvl="1"/>
            <a:r>
              <a:rPr lang="en-US" dirty="0"/>
              <a:t>Can be used to change portions of UI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6723" y="3385751"/>
            <a:ext cx="5562922" cy="70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49156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449BC34D-9C23-4D6D-8213-1F471AF85B3F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31" name="Freeform 6">
              <a:extLst>
                <a:ext uri="{FF2B5EF4-FFF2-40B4-BE49-F238E27FC236}">
                  <a16:creationId xmlns:a16="http://schemas.microsoft.com/office/drawing/2014/main" id="{FA0F5D6C-5025-4D7E-82DD-C2C6FDA1E75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32" name="Freeform 6">
              <a:extLst>
                <a:ext uri="{FF2B5EF4-FFF2-40B4-BE49-F238E27FC236}">
                  <a16:creationId xmlns:a16="http://schemas.microsoft.com/office/drawing/2014/main" id="{E2AF2C17-4AB4-4402-B84B-129EF95D161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692296C6-28F7-4BD7-9EFB-22A268E3D42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Freeform 6">
            <a:extLst>
              <a:ext uri="{FF2B5EF4-FFF2-40B4-BE49-F238E27FC236}">
                <a16:creationId xmlns:a16="http://schemas.microsoft.com/office/drawing/2014/main" id="{CBB17300-EE76-409B-97FE-4836C5093DB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199584" y="1685652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38" name="Freeform 6">
            <a:extLst>
              <a:ext uri="{FF2B5EF4-FFF2-40B4-BE49-F238E27FC236}">
                <a16:creationId xmlns:a16="http://schemas.microsoft.com/office/drawing/2014/main" id="{AEABCDF0-66B8-40A9-98EB-B6837EF185E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52858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2D9D222-1E39-0D48-8AA9-BC66369836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80173" y="2628514"/>
            <a:ext cx="3267942" cy="15923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D709652-1207-1B46-9F3C-8CA4138D1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4486" y="1480929"/>
            <a:ext cx="5791426" cy="325432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000" cap="all"/>
              <a:t>Setup</a:t>
            </a:r>
          </a:p>
        </p:txBody>
      </p:sp>
    </p:spTree>
    <p:extLst>
      <p:ext uri="{BB962C8B-B14F-4D97-AF65-F5344CB8AC3E}">
        <p14:creationId xmlns:p14="http://schemas.microsoft.com/office/powerpoint/2010/main" val="254513299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2C4A6-4671-6C43-BC5B-7753C3E56D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Board Page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F17EAD-5BFC-304E-98B5-8D21D93F26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2359" y="2288403"/>
            <a:ext cx="10693400" cy="393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01667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449BC34D-9C23-4D6D-8213-1F471AF85B3F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FA0F5D6C-5025-4D7E-82DD-C2C6FDA1E75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E2AF2C17-4AB4-4402-B84B-129EF95D161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1E954AF0-B5CC-4A16-ACDA-675B5694F2C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FAAD8B-A67B-424E-9A43-B1D4326446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275" y="1977045"/>
            <a:ext cx="6900380" cy="2903909"/>
          </a:xfrm>
          <a:prstGeom prst="rect">
            <a:avLst/>
          </a:prstGeom>
        </p:spPr>
      </p:pic>
      <p:sp>
        <p:nvSpPr>
          <p:cNvPr id="17" name="Freeform 6">
            <a:extLst>
              <a:ext uri="{FF2B5EF4-FFF2-40B4-BE49-F238E27FC236}">
                <a16:creationId xmlns:a16="http://schemas.microsoft.com/office/drawing/2014/main" id="{325322DD-3792-4947-A96A-1B6D9D78696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983434" y="640080"/>
            <a:ext cx="2296028" cy="3674981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E752AC-B56E-B242-AF0F-2B856C596F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9666" y="1314922"/>
            <a:ext cx="3176246" cy="300013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4800"/>
              <a:t>Practice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99C553-D184-0E4D-8625-FAE69CAB35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69666" y="4458645"/>
            <a:ext cx="3176246" cy="1656413"/>
          </a:xfrm>
        </p:spPr>
        <p:txBody>
          <a:bodyPr vert="horz" lIns="91440" tIns="45720" rIns="91440" bIns="45720" rtlCol="0">
            <a:normAutofit/>
          </a:bodyPr>
          <a:lstStyle/>
          <a:p>
            <a:pPr algn="l"/>
            <a:r>
              <a:rPr lang="en-US" sz="2000" dirty="0"/>
              <a:t>Storyboard - Blank</a:t>
            </a:r>
          </a:p>
        </p:txBody>
      </p:sp>
    </p:spTree>
    <p:extLst>
      <p:ext uri="{BB962C8B-B14F-4D97-AF65-F5344CB8AC3E}">
        <p14:creationId xmlns:p14="http://schemas.microsoft.com/office/powerpoint/2010/main" val="113182771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Shiny Apps.io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hlinkClick r:id="rId2"/>
              </a:rPr>
              <a:t>http://www.shinyapps.io/</a:t>
            </a:r>
            <a:endParaRPr lang="en-US" dirty="0"/>
          </a:p>
          <a:p>
            <a:r>
              <a:rPr lang="en-US" dirty="0"/>
              <a:t>Section 6</a:t>
            </a:r>
          </a:p>
        </p:txBody>
      </p:sp>
    </p:spTree>
    <p:extLst>
      <p:ext uri="{BB962C8B-B14F-4D97-AF65-F5344CB8AC3E}">
        <p14:creationId xmlns:p14="http://schemas.microsoft.com/office/powerpoint/2010/main" val="409793552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Register a free Account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1600" y="1567543"/>
            <a:ext cx="8334894" cy="3581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2539" y="4747532"/>
            <a:ext cx="6686550" cy="165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 your account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672" y="1616528"/>
            <a:ext cx="5051528" cy="497613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0791" y="1616528"/>
            <a:ext cx="5062674" cy="4976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212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Publish todays app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8940" y="2693533"/>
            <a:ext cx="7030115" cy="1976438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BE01A743-3B8D-944C-A040-5503BB7557E1}"/>
              </a:ext>
            </a:extLst>
          </p:cNvPr>
          <p:cNvSpPr/>
          <p:nvPr/>
        </p:nvSpPr>
        <p:spPr>
          <a:xfrm>
            <a:off x="7265773" y="3015049"/>
            <a:ext cx="1643449" cy="1124465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08082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449BC34D-9C23-4D6D-8213-1F471AF85B3F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FA0F5D6C-5025-4D7E-82DD-C2C6FDA1E75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E2AF2C17-4AB4-4402-B84B-129EF95D161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1E954AF0-B5CC-4A16-ACDA-675B5694F2C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CF7BA6-B81A-114A-8A9B-5F732EE055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275" y="1707647"/>
            <a:ext cx="6900380" cy="3442705"/>
          </a:xfrm>
          <a:prstGeom prst="rect">
            <a:avLst/>
          </a:prstGeom>
        </p:spPr>
      </p:pic>
      <p:sp>
        <p:nvSpPr>
          <p:cNvPr id="16" name="Freeform 6">
            <a:extLst>
              <a:ext uri="{FF2B5EF4-FFF2-40B4-BE49-F238E27FC236}">
                <a16:creationId xmlns:a16="http://schemas.microsoft.com/office/drawing/2014/main" id="{325322DD-3792-4947-A96A-1B6D9D78696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983434" y="640080"/>
            <a:ext cx="2296028" cy="3674981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9666" y="1314922"/>
            <a:ext cx="3176246" cy="300013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4800"/>
              <a:t>Practice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69666" y="4458645"/>
            <a:ext cx="3176246" cy="1656413"/>
          </a:xfrm>
        </p:spPr>
        <p:txBody>
          <a:bodyPr vert="horz" lIns="91440" tIns="45720" rIns="91440" bIns="45720" rtlCol="0">
            <a:normAutofit/>
          </a:bodyPr>
          <a:lstStyle/>
          <a:p>
            <a:pPr algn="l"/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222332287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449BC34D-9C23-4D6D-8213-1F471AF85B3F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FA0F5D6C-5025-4D7E-82DD-C2C6FDA1E75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E2AF2C17-4AB4-4402-B84B-129EF95D161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5D213B41-AC9B-4E61-BEED-FF4C168A894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6">
            <a:extLst>
              <a:ext uri="{FF2B5EF4-FFF2-40B4-BE49-F238E27FC236}">
                <a16:creationId xmlns:a16="http://schemas.microsoft.com/office/drawing/2014/main" id="{628FBD9F-3B86-4C98-8F77-38332073773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V="1">
            <a:off x="7838485" y="614084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8" name="Freeform 6">
            <a:extLst>
              <a:ext uri="{FF2B5EF4-FFF2-40B4-BE49-F238E27FC236}">
                <a16:creationId xmlns:a16="http://schemas.microsoft.com/office/drawing/2014/main" id="{D8BB75D5-93A7-4EC9-A2FB-DCBDE6DE300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H="1">
            <a:off x="1046527" y="-133294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F9455D-D165-6840-AD95-9E99EE675D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3694" y="1150341"/>
            <a:ext cx="6155509" cy="25853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16CBEB9-69FB-814A-A7DF-8B8F48F575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230" y="4484772"/>
            <a:ext cx="10869750" cy="123729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dirty="0"/>
              <a:t>Thank you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93C97D-93C6-4844-A196-77B7E228E8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9230" y="5722070"/>
            <a:ext cx="10869750" cy="509048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endParaRPr lang="en-US" sz="2300" dirty="0"/>
          </a:p>
        </p:txBody>
      </p:sp>
    </p:spTree>
    <p:extLst>
      <p:ext uri="{BB962C8B-B14F-4D97-AF65-F5344CB8AC3E}">
        <p14:creationId xmlns:p14="http://schemas.microsoft.com/office/powerpoint/2010/main" val="665277940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Crop</Template>
  <TotalTime>4207</TotalTime>
  <Words>1373</Words>
  <Application>Microsoft Macintosh PowerPoint</Application>
  <PresentationFormat>Widescreen</PresentationFormat>
  <Paragraphs>242</Paragraphs>
  <Slides>98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98</vt:i4>
      </vt:variant>
    </vt:vector>
  </HeadingPairs>
  <TitlesOfParts>
    <vt:vector size="103" baseType="lpstr">
      <vt:lpstr>Arial</vt:lpstr>
      <vt:lpstr>Calibri</vt:lpstr>
      <vt:lpstr>Franklin Gothic Book</vt:lpstr>
      <vt:lpstr>Mangal</vt:lpstr>
      <vt:lpstr>Crop</vt:lpstr>
      <vt:lpstr>R Shiny for Operations and GIS</vt:lpstr>
      <vt:lpstr>About the Instructor</vt:lpstr>
      <vt:lpstr>Schedule</vt:lpstr>
      <vt:lpstr>House keeping</vt:lpstr>
      <vt:lpstr>Course Documents</vt:lpstr>
      <vt:lpstr>R Projects</vt:lpstr>
      <vt:lpstr>Basic Concepts of Shiny apps</vt:lpstr>
      <vt:lpstr>Examples</vt:lpstr>
      <vt:lpstr>Two Basic Parts of the function</vt:lpstr>
      <vt:lpstr>The User Interface</vt:lpstr>
      <vt:lpstr>Sidebar Layout</vt:lpstr>
      <vt:lpstr>PowerPoint Presentation</vt:lpstr>
      <vt:lpstr>Sidebar w/ Tabset</vt:lpstr>
      <vt:lpstr>PowerPoint Presentation</vt:lpstr>
      <vt:lpstr>Grid</vt:lpstr>
      <vt:lpstr>PowerPoint Presentation</vt:lpstr>
      <vt:lpstr>NavBar</vt:lpstr>
      <vt:lpstr>PowerPoint Presentation</vt:lpstr>
      <vt:lpstr>Custom Theme</vt:lpstr>
      <vt:lpstr>Custom Themes</vt:lpstr>
      <vt:lpstr>Input WidgetS</vt:lpstr>
      <vt:lpstr>The Server Function</vt:lpstr>
      <vt:lpstr>Server Function</vt:lpstr>
      <vt:lpstr>Calling Outputs</vt:lpstr>
      <vt:lpstr>How do Input Widgets Work?</vt:lpstr>
      <vt:lpstr>Numeric Inputs</vt:lpstr>
      <vt:lpstr>Numeric Input</vt:lpstr>
      <vt:lpstr>Action Button</vt:lpstr>
      <vt:lpstr>Slider/Range</vt:lpstr>
      <vt:lpstr>Text Inputs</vt:lpstr>
      <vt:lpstr>Text Input</vt:lpstr>
      <vt:lpstr>Radio Buttons</vt:lpstr>
      <vt:lpstr>Select input</vt:lpstr>
      <vt:lpstr>Checkbox Group</vt:lpstr>
      <vt:lpstr>Other Inputs</vt:lpstr>
      <vt:lpstr>Single Checkbox</vt:lpstr>
      <vt:lpstr>Date/Range</vt:lpstr>
      <vt:lpstr>Single Checkbox</vt:lpstr>
      <vt:lpstr>File Input</vt:lpstr>
      <vt:lpstr>How are inputs stored?</vt:lpstr>
      <vt:lpstr>Practice</vt:lpstr>
      <vt:lpstr>Shiny Dashboards</vt:lpstr>
      <vt:lpstr>Basic Layout</vt:lpstr>
      <vt:lpstr>PowerPoint Presentation</vt:lpstr>
      <vt:lpstr>Headers</vt:lpstr>
      <vt:lpstr>Options</vt:lpstr>
      <vt:lpstr>Sidebar</vt:lpstr>
      <vt:lpstr>PowerPoint Presentation</vt:lpstr>
      <vt:lpstr>Body</vt:lpstr>
      <vt:lpstr>PowerPoint Presentation</vt:lpstr>
      <vt:lpstr>practice</vt:lpstr>
      <vt:lpstr>Output Based Inputs</vt:lpstr>
      <vt:lpstr>Data Table</vt:lpstr>
      <vt:lpstr>Data Table</vt:lpstr>
      <vt:lpstr>Data Table</vt:lpstr>
      <vt:lpstr>reactive</vt:lpstr>
      <vt:lpstr>Everything in R is a Function</vt:lpstr>
      <vt:lpstr>Reactive Example</vt:lpstr>
      <vt:lpstr>Practice</vt:lpstr>
      <vt:lpstr>Update inputs and more</vt:lpstr>
      <vt:lpstr>Updates</vt:lpstr>
      <vt:lpstr>Updates &amp; Observe Events</vt:lpstr>
      <vt:lpstr>Event Observer Example</vt:lpstr>
      <vt:lpstr>Before:  After:</vt:lpstr>
      <vt:lpstr>Notifications</vt:lpstr>
      <vt:lpstr>Notification Example</vt:lpstr>
      <vt:lpstr>Bookmarking</vt:lpstr>
      <vt:lpstr>Bookmarking Example</vt:lpstr>
      <vt:lpstr>Progress Bars</vt:lpstr>
      <vt:lpstr>Progress Bar Example</vt:lpstr>
      <vt:lpstr>Break</vt:lpstr>
      <vt:lpstr>Shiny &amp; RMarkdown</vt:lpstr>
      <vt:lpstr>Flexdashboards</vt:lpstr>
      <vt:lpstr>Flex Dashboard</vt:lpstr>
      <vt:lpstr>Setup</vt:lpstr>
      <vt:lpstr>Global Sidebar</vt:lpstr>
      <vt:lpstr>Page Sidebar</vt:lpstr>
      <vt:lpstr>Side Bar</vt:lpstr>
      <vt:lpstr>Value Box</vt:lpstr>
      <vt:lpstr>Plot</vt:lpstr>
      <vt:lpstr>PowerPoint Presentation</vt:lpstr>
      <vt:lpstr>Tabbed Row</vt:lpstr>
      <vt:lpstr>PowerPoint Presentation</vt:lpstr>
      <vt:lpstr>Data Table</vt:lpstr>
      <vt:lpstr>PowerPoint Presentation</vt:lpstr>
      <vt:lpstr>Gauge</vt:lpstr>
      <vt:lpstr>Gauge</vt:lpstr>
      <vt:lpstr>Practice</vt:lpstr>
      <vt:lpstr>Flexdashboard: Storyboard</vt:lpstr>
      <vt:lpstr>Setup</vt:lpstr>
      <vt:lpstr>Basic Board Page</vt:lpstr>
      <vt:lpstr>Practice</vt:lpstr>
      <vt:lpstr>Shiny Apps.io</vt:lpstr>
      <vt:lpstr>Register a free Account</vt:lpstr>
      <vt:lpstr>Connect your account</vt:lpstr>
      <vt:lpstr>Publish todays app</vt:lpstr>
      <vt:lpstr>Practice</vt:lpstr>
      <vt:lpstr>Thank you</vt:lpstr>
    </vt:vector>
  </TitlesOfParts>
  <Company/>
  <LinksUpToDate>false</LinksUpToDate>
  <SharedDoc>false</SharedDoc>
  <HyperlinksChanged>false</HyperlinksChanged>
  <AppVersion>16.0009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 Shiny for Operations</dc:title>
  <dc:creator>Arnold, Geoffrey</dc:creator>
  <cp:lastModifiedBy>Arnold, Geoffrey</cp:lastModifiedBy>
  <cp:revision>59</cp:revision>
  <dcterms:created xsi:type="dcterms:W3CDTF">2017-07-16T23:50:20Z</dcterms:created>
  <dcterms:modified xsi:type="dcterms:W3CDTF">2018-02-07T18:03:45Z</dcterms:modified>
</cp:coreProperties>
</file>